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2"/>
  </p:notesMasterIdLst>
  <p:sldIdLst>
    <p:sldId id="256" r:id="rId2"/>
    <p:sldId id="873" r:id="rId3"/>
    <p:sldId id="874" r:id="rId4"/>
    <p:sldId id="877" r:id="rId5"/>
    <p:sldId id="876" r:id="rId6"/>
    <p:sldId id="881" r:id="rId7"/>
    <p:sldId id="882" r:id="rId8"/>
    <p:sldId id="875" r:id="rId9"/>
    <p:sldId id="878" r:id="rId10"/>
    <p:sldId id="883" r:id="rId11"/>
    <p:sldId id="884" r:id="rId12"/>
    <p:sldId id="885" r:id="rId13"/>
    <p:sldId id="886" r:id="rId14"/>
    <p:sldId id="887" r:id="rId15"/>
    <p:sldId id="879" r:id="rId16"/>
    <p:sldId id="880" r:id="rId17"/>
    <p:sldId id="888" r:id="rId18"/>
    <p:sldId id="889" r:id="rId19"/>
    <p:sldId id="903" r:id="rId20"/>
    <p:sldId id="902" r:id="rId21"/>
    <p:sldId id="904" r:id="rId22"/>
    <p:sldId id="905" r:id="rId23"/>
    <p:sldId id="912" r:id="rId24"/>
    <p:sldId id="911" r:id="rId25"/>
    <p:sldId id="890" r:id="rId26"/>
    <p:sldId id="914" r:id="rId27"/>
    <p:sldId id="891" r:id="rId28"/>
    <p:sldId id="908" r:id="rId29"/>
    <p:sldId id="906" r:id="rId30"/>
    <p:sldId id="907" r:id="rId31"/>
    <p:sldId id="893" r:id="rId32"/>
    <p:sldId id="909" r:id="rId33"/>
    <p:sldId id="910" r:id="rId34"/>
    <p:sldId id="913" r:id="rId35"/>
    <p:sldId id="898" r:id="rId36"/>
    <p:sldId id="892" r:id="rId37"/>
    <p:sldId id="895" r:id="rId38"/>
    <p:sldId id="899" r:id="rId39"/>
    <p:sldId id="915" r:id="rId40"/>
    <p:sldId id="916" r:id="rId41"/>
    <p:sldId id="917" r:id="rId42"/>
    <p:sldId id="918" r:id="rId43"/>
    <p:sldId id="919" r:id="rId44"/>
    <p:sldId id="920" r:id="rId45"/>
    <p:sldId id="921" r:id="rId46"/>
    <p:sldId id="896" r:id="rId47"/>
    <p:sldId id="922" r:id="rId48"/>
    <p:sldId id="900" r:id="rId49"/>
    <p:sldId id="901" r:id="rId50"/>
    <p:sldId id="258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권 오균" initials="권오" lastIdx="1" clrIdx="0">
    <p:extLst>
      <p:ext uri="{19B8F6BF-5375-455C-9EA6-DF929625EA0E}">
        <p15:presenceInfo xmlns:p15="http://schemas.microsoft.com/office/powerpoint/2012/main" userId="ee920e8122d0f8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708" autoAdjust="0"/>
    <p:restoredTop sz="65485" autoAdjust="0"/>
  </p:normalViewPr>
  <p:slideViewPr>
    <p:cSldViewPr snapToGrid="0">
      <p:cViewPr varScale="1">
        <p:scale>
          <a:sx n="65" d="100"/>
          <a:sy n="65" d="100"/>
        </p:scale>
        <p:origin x="7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8BBA3-1BA5-4D5B-84A5-EBABB028B181}" type="datetimeFigureOut">
              <a:rPr lang="ko-KR" altLang="en-US" smtClean="0"/>
              <a:t>2021-03-20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D55C0-3378-48B4-864F-AFA65815CD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643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947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34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944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https://arxiv.org/pdf/1503.03535.pdf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248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909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611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56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027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667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043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61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https://www.aclweb.org/anthology/Q17-1024.pdf</a:t>
            </a:r>
          </a:p>
          <a:p>
            <a:r>
              <a:rPr lang="en-US" altLang="ko-KR" dirty="0"/>
              <a:t>https://github.com/noowad/paper-summaries/issues/15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6761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184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1444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878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488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230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https://ydseo.tistory.com/41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390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https://hipgyung.tistory.com/12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3047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158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043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035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6524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950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162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400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855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321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0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8D55C0-3378-48B4-864F-AFA65815CD9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39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1C607D-1CF2-4870-9FFC-69A995F900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11</a:t>
            </a:r>
            <a:r>
              <a:rPr lang="ko-KR" altLang="en-US" sz="4000" dirty="0"/>
              <a:t>장 신경망 기계번역 심화 주제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1318BB-1AC0-4C07-8664-49E8B99060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ko-KR" altLang="en-US" dirty="0"/>
              <a:t>발표자 </a:t>
            </a:r>
            <a:r>
              <a:rPr lang="ko-KR" altLang="en-US" dirty="0" err="1"/>
              <a:t>권오균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604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b="0" i="0" dirty="0">
                <a:solidFill>
                  <a:srgbClr val="24292E"/>
                </a:solidFill>
                <a:effectLst/>
                <a:latin typeface="-apple-system"/>
              </a:rPr>
              <a:t>1. Many to One</a:t>
            </a:r>
            <a:br>
              <a:rPr lang="ko-KR" altLang="en-US" sz="2000" dirty="0"/>
            </a:br>
            <a:r>
              <a:rPr lang="ko-KR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복수의 소스 언어로부터 단일 </a:t>
            </a:r>
            <a:r>
              <a:rPr lang="ko-KR" altLang="en-US" sz="2000" b="0" i="0" dirty="0" err="1">
                <a:solidFill>
                  <a:srgbClr val="24292E"/>
                </a:solidFill>
                <a:effectLst/>
                <a:latin typeface="-apple-system"/>
              </a:rPr>
              <a:t>타켓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 언어로의 번역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  <a:br>
              <a:rPr lang="ko-KR" alt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4D45AF-3FCD-49AE-88F7-13A22A22B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013397"/>
            <a:ext cx="6792535" cy="403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9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24292E"/>
                </a:solidFill>
                <a:latin typeface="-apple-system"/>
              </a:rPr>
              <a:t>2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-apple-system"/>
              </a:rPr>
              <a:t>. One to Many</a:t>
            </a:r>
            <a:br>
              <a:rPr lang="ko-KR" altLang="en-US" sz="2000" dirty="0"/>
            </a:br>
            <a:r>
              <a:rPr lang="ko-KR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단일 소스 언어로부터 복수의 타겟 언어로의 번역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84525D-BDE4-4F0C-B0C9-571593B27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013397"/>
            <a:ext cx="6719964" cy="399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80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64289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24292E"/>
                </a:solidFill>
                <a:latin typeface="-apple-system"/>
              </a:rPr>
              <a:t>3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-apple-system"/>
              </a:rPr>
              <a:t>. Many to Many</a:t>
            </a:r>
            <a:br>
              <a:rPr lang="ko-KR" altLang="en-US" sz="2000" dirty="0"/>
            </a:br>
            <a:r>
              <a:rPr lang="ko-KR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복수의 소스 언어로부터 복수의 타겟 언어로의 번역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  <a:br>
              <a:rPr lang="ko-KR" alt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B0B1EA-3509-42FB-9BAC-16920859A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995" y="806622"/>
            <a:ext cx="5398861" cy="524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64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64289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solidFill>
                  <a:srgbClr val="24292E"/>
                </a:solidFill>
                <a:latin typeface="-apple-system"/>
              </a:rPr>
              <a:t>3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-apple-system"/>
              </a:rPr>
              <a:t>. </a:t>
            </a:r>
            <a:r>
              <a:rPr lang="ko-KR" altLang="en-US" sz="2000" b="0" i="0" dirty="0" err="1">
                <a:solidFill>
                  <a:srgbClr val="24292E"/>
                </a:solidFill>
                <a:effectLst/>
                <a:latin typeface="-apple-system"/>
              </a:rPr>
              <a:t>제로샷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 번역 테스트</a:t>
            </a:r>
            <a:br>
              <a:rPr lang="ko-KR" altLang="en-US" sz="2000" dirty="0"/>
            </a:br>
            <a:r>
              <a:rPr lang="en-US" altLang="ko-KR" sz="2000" b="0" i="0" dirty="0">
                <a:solidFill>
                  <a:srgbClr val="24292E"/>
                </a:solidFill>
                <a:effectLst/>
                <a:latin typeface="-apple-system"/>
              </a:rPr>
              <a:t>Pt&lt;-&gt;Es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를 이용한 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-apple-system"/>
              </a:rPr>
              <a:t>zero-shot translation 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실험을 수행</a:t>
            </a:r>
            <a:br>
              <a:rPr lang="ko-KR" alt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D4A0A-3552-430B-B95E-6C24EFC8C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796925"/>
            <a:ext cx="8073997" cy="38476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8EF77-C9A2-4B10-995C-55BB182F079D}"/>
              </a:ext>
            </a:extLst>
          </p:cNvPr>
          <p:cNvSpPr txBox="1"/>
          <p:nvPr/>
        </p:nvSpPr>
        <p:spPr>
          <a:xfrm>
            <a:off x="1451579" y="4686384"/>
            <a:ext cx="9603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모델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1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은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Pt-&gt;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-apple-system"/>
              </a:rPr>
              <a:t>En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-apple-system"/>
              </a:rPr>
              <a:t>En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-&gt;Es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를 이용하여 학습시킨 모델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모델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는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-apple-system"/>
              </a:rPr>
              <a:t>En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&lt;-&gt;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-apple-system"/>
              </a:rPr>
              <a:t>pt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-apple-system"/>
              </a:rPr>
              <a:t>En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&lt;-&gt;Es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를 이용하여 학습시킨 모델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모델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2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가 더 좋은 성능을 내는 이유로는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Es-&gt;Pt zero-shot translation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이 도움을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주었기떄문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병렬 코퍼스의 양이 얼마 되지 않는 언어쌍의 번역기를 훈련할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떄는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위 방법으로 성능 높이기에 좋을 듯 함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3795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24292E"/>
                </a:solidFill>
                <a:latin typeface="-apple-system"/>
              </a:rPr>
              <a:t>다른 활용 방안</a:t>
            </a:r>
            <a:br>
              <a:rPr lang="ko-KR" alt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125C0-B07F-46CE-ADA0-3196BBFB6725}"/>
              </a:ext>
            </a:extLst>
          </p:cNvPr>
          <p:cNvSpPr txBox="1"/>
          <p:nvPr/>
        </p:nvSpPr>
        <p:spPr>
          <a:xfrm>
            <a:off x="1451579" y="1943465"/>
            <a:ext cx="9603275" cy="2778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다양한 언어쌍의 하나의 모델에 넣고 훈령하는 다국어 기계번역 모델로서는 의의가 있지만</a:t>
            </a:r>
            <a:r>
              <a:rPr lang="en-US" altLang="ko-KR" dirty="0"/>
              <a:t>, </a:t>
            </a:r>
            <a:r>
              <a:rPr lang="ko-KR" altLang="en-US" dirty="0"/>
              <a:t>성능 측면에서는 큰 이득이 없음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다른 도메인의 데이터를 하나로 모아 번역기를 훈련시키는 과정에 사용 가능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코퍼스를 뉴스기사와 미드 자막에서 각각 모았다고 가정하면</a:t>
            </a:r>
            <a:r>
              <a:rPr lang="en-US" altLang="ko-KR" dirty="0"/>
              <a:t>, </a:t>
            </a:r>
            <a:r>
              <a:rPr lang="ko-KR" altLang="en-US" dirty="0"/>
              <a:t>문어체와 대화체로 도메인을 나누고 특수 토큰을 추가해 원하는 대로 번역문의 말투를 바꾸어 줄 수 있을 것 같음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8833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136863"/>
            <a:ext cx="9603275" cy="1049235"/>
          </a:xfrm>
        </p:spPr>
        <p:txBody>
          <a:bodyPr>
            <a:normAutofit/>
          </a:bodyPr>
          <a:lstStyle/>
          <a:p>
            <a:r>
              <a:rPr lang="ko-KR" altLang="en-US" dirty="0"/>
              <a:t>단일 언어 코퍼스 활용</a:t>
            </a:r>
            <a:br>
              <a:rPr lang="en-US" altLang="ko-KR" dirty="0"/>
            </a:br>
            <a:r>
              <a:rPr lang="ko-KR" altLang="en-US" sz="1800" dirty="0"/>
              <a:t>번역 시스템을 훈련하려면 다량의 병렬 코퍼스가 필요함</a:t>
            </a:r>
            <a:r>
              <a:rPr lang="en-US" altLang="ko-KR" sz="1800" dirty="0"/>
              <a:t>.</a:t>
            </a:r>
            <a:br>
              <a:rPr lang="en-US" altLang="ko-KR" sz="1800" dirty="0"/>
            </a:br>
            <a:r>
              <a:rPr lang="ko-KR" altLang="en-US" sz="1800" dirty="0"/>
              <a:t>최소 </a:t>
            </a:r>
            <a:r>
              <a:rPr lang="en-US" altLang="ko-KR" sz="1800" dirty="0"/>
              <a:t>300</a:t>
            </a:r>
            <a:r>
              <a:rPr lang="ko-KR" altLang="en-US" sz="1800" dirty="0"/>
              <a:t>만 문장 쌍이 있어야 함</a:t>
            </a:r>
            <a:r>
              <a:rPr lang="en-US" altLang="ko-KR" sz="1800" dirty="0"/>
              <a:t>.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125C0-B07F-46CE-ADA0-3196BBFB6725}"/>
              </a:ext>
            </a:extLst>
          </p:cNvPr>
          <p:cNvSpPr txBox="1"/>
          <p:nvPr/>
        </p:nvSpPr>
        <p:spPr>
          <a:xfrm>
            <a:off x="1451579" y="4599574"/>
            <a:ext cx="10595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단일 언어 코퍼스를 통해 따로 훈련한 언어 모델을 </a:t>
            </a:r>
            <a:r>
              <a:rPr lang="en-US" altLang="ko-KR" dirty="0"/>
              <a:t>seq2seq</a:t>
            </a:r>
            <a:r>
              <a:rPr lang="ko-KR" altLang="en-US" dirty="0"/>
              <a:t>에 합쳐 성능을 높이는 방법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언어모델을 명시적으로 </a:t>
            </a:r>
            <a:r>
              <a:rPr lang="ko-KR" altLang="en-US" dirty="0" err="1"/>
              <a:t>앙상블하여</a:t>
            </a:r>
            <a:r>
              <a:rPr lang="ko-KR" altLang="en-US" dirty="0"/>
              <a:t> </a:t>
            </a:r>
            <a:r>
              <a:rPr lang="ko-KR" altLang="en-US" dirty="0" err="1"/>
              <a:t>디코더의</a:t>
            </a:r>
            <a:r>
              <a:rPr lang="ko-KR" altLang="en-US" dirty="0"/>
              <a:t> 성능을 올리고자 함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두개의 서로 다른 모델을 사용하는 </a:t>
            </a:r>
            <a:r>
              <a:rPr lang="en-US" altLang="ko-KR" dirty="0"/>
              <a:t>‘shallow Fusion’</a:t>
            </a:r>
            <a:r>
              <a:rPr lang="ko-KR" altLang="en-US" dirty="0"/>
              <a:t>방법보다</a:t>
            </a:r>
            <a:r>
              <a:rPr lang="en-US" altLang="ko-KR" dirty="0"/>
              <a:t>, </a:t>
            </a:r>
            <a:r>
              <a:rPr lang="ko-KR" altLang="en-US" dirty="0"/>
              <a:t>언어 모델을 </a:t>
            </a:r>
            <a:r>
              <a:rPr lang="en-US" altLang="ko-KR" dirty="0"/>
              <a:t>seq2seq</a:t>
            </a:r>
            <a:r>
              <a:rPr lang="ko-KR" altLang="en-US" dirty="0"/>
              <a:t>에 포함시켜 </a:t>
            </a:r>
            <a:r>
              <a:rPr lang="en-US" altLang="ko-KR" dirty="0"/>
              <a:t>end2end</a:t>
            </a:r>
          </a:p>
          <a:p>
            <a:r>
              <a:rPr lang="ko-KR" altLang="en-US" dirty="0"/>
              <a:t>     학습을 통해 한 개의 모델로 만드는 </a:t>
            </a:r>
            <a:r>
              <a:rPr lang="en-US" altLang="ko-KR" dirty="0"/>
              <a:t>‘deep Fusion’</a:t>
            </a:r>
            <a:r>
              <a:rPr lang="ko-KR" altLang="en-US" dirty="0"/>
              <a:t>이 더 나은 성능을 나타냄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30E654-ADB2-479B-96C5-628EF5A6F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1186098"/>
            <a:ext cx="5587850" cy="336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22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더미 문장 활용</a:t>
            </a:r>
            <a:br>
              <a:rPr lang="en-US" altLang="ko-KR" dirty="0"/>
            </a:b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125C0-B07F-46CE-ADA0-3196BBFB6725}"/>
              </a:ext>
            </a:extLst>
          </p:cNvPr>
          <p:cNvSpPr txBox="1"/>
          <p:nvPr/>
        </p:nvSpPr>
        <p:spPr>
          <a:xfrm>
            <a:off x="1424849" y="2132148"/>
            <a:ext cx="10141879" cy="1670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디코더로</a:t>
            </a:r>
            <a:r>
              <a:rPr lang="ko-KR" altLang="en-US" dirty="0"/>
              <a:t> 하여금 단일 언어 코퍼스를 </a:t>
            </a:r>
            <a:r>
              <a:rPr lang="ko-KR" altLang="en-US" dirty="0" err="1"/>
              <a:t>합습하는</a:t>
            </a:r>
            <a:r>
              <a:rPr lang="ko-KR" altLang="en-US" dirty="0"/>
              <a:t> 방법을 제안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소스 문장인 </a:t>
            </a:r>
            <a:r>
              <a:rPr lang="en-US" altLang="ko-KR" dirty="0"/>
              <a:t>X</a:t>
            </a:r>
            <a:r>
              <a:rPr lang="ko-KR" altLang="en-US" dirty="0"/>
              <a:t>를 빈 입력으로 </a:t>
            </a:r>
            <a:r>
              <a:rPr lang="ko-KR" altLang="en-US" dirty="0" err="1"/>
              <a:t>넣어줌으로써</a:t>
            </a:r>
            <a:r>
              <a:rPr lang="en-US" altLang="ko-KR" dirty="0"/>
              <a:t>, </a:t>
            </a:r>
            <a:r>
              <a:rPr lang="ko-KR" altLang="en-US" dirty="0"/>
              <a:t>인코더로부터 전달되는 정보들을 없애는 것이 핵심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 err="1"/>
              <a:t>디코더가</a:t>
            </a:r>
            <a:r>
              <a:rPr lang="ko-KR" altLang="en-US" dirty="0"/>
              <a:t> 단일 언어 코퍼스를 활용하여 언어 모델을 학습하는 것과 </a:t>
            </a:r>
            <a:r>
              <a:rPr lang="ko-KR" altLang="en-US" dirty="0" err="1"/>
              <a:t>같다함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9272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반대 방향 번역기 활용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125C0-B07F-46CE-ADA0-3196BBFB6725}"/>
              </a:ext>
            </a:extLst>
          </p:cNvPr>
          <p:cNvSpPr txBox="1"/>
          <p:nvPr/>
        </p:nvSpPr>
        <p:spPr>
          <a:xfrm>
            <a:off x="1393235" y="2059576"/>
            <a:ext cx="1033744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Back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단일 언어 코퍼스를 기계번역해 합성 병렬 코퍼스를 만든 후</a:t>
            </a:r>
            <a:r>
              <a:rPr lang="en-US" altLang="ko-KR" dirty="0"/>
              <a:t>, </a:t>
            </a:r>
            <a:r>
              <a:rPr lang="ko-KR" altLang="en-US" dirty="0"/>
              <a:t>기존 양방향 병렬 코퍼스에 추가하여</a:t>
            </a:r>
            <a:endParaRPr lang="en-US" altLang="ko-KR" dirty="0"/>
          </a:p>
          <a:p>
            <a:r>
              <a:rPr lang="ko-KR" altLang="en-US" dirty="0"/>
              <a:t>     훈련에 사용하는 방식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기계번역으로 만들어진 합성 병렬 코퍼스를 사용할 때</a:t>
            </a:r>
            <a:r>
              <a:rPr lang="en-US" altLang="ko-KR" dirty="0"/>
              <a:t>, </a:t>
            </a:r>
            <a:r>
              <a:rPr lang="ko-KR" altLang="en-US" dirty="0"/>
              <a:t>반대 방향 번역기의 훈련에 사용한다는 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동시에 얻어지는 두 개의 모델을 활용해 서로 보완하여 성능을 높이는 방법 제시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Copied translation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소스쪽과</a:t>
            </a:r>
            <a:r>
              <a:rPr lang="ko-KR" altLang="en-US" dirty="0"/>
              <a:t> 타깃 쪽에 똑같은 데이터를 넣어 훈련시키는 것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소스 언어의 어휘에 타깃 언어의 어휘가 포함되는 불필요함을 감수해야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2903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9" y="136896"/>
            <a:ext cx="9603275" cy="1049235"/>
          </a:xfrm>
        </p:spPr>
        <p:txBody>
          <a:bodyPr>
            <a:normAutofit/>
          </a:bodyPr>
          <a:lstStyle/>
          <a:p>
            <a:r>
              <a:rPr lang="ko-KR" altLang="en-US" dirty="0"/>
              <a:t>트랜스포머</a:t>
            </a:r>
            <a:br>
              <a:rPr lang="en-US" altLang="ko-KR" dirty="0"/>
            </a:br>
            <a:r>
              <a:rPr lang="en-US" altLang="ko-KR" sz="1800" dirty="0"/>
              <a:t> - Attention is all you need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21A0CE-E867-4115-A7D3-7B63823D1A00}"/>
              </a:ext>
            </a:extLst>
          </p:cNvPr>
          <p:cNvSpPr txBox="1"/>
          <p:nvPr/>
        </p:nvSpPr>
        <p:spPr>
          <a:xfrm>
            <a:off x="127819" y="1853099"/>
            <a:ext cx="4399936" cy="3366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기존 언어모델들이 </a:t>
            </a:r>
            <a:r>
              <a:rPr lang="en-US" altLang="ko-KR" dirty="0"/>
              <a:t>RNN</a:t>
            </a:r>
            <a:r>
              <a:rPr lang="ko-KR" altLang="en-US" dirty="0"/>
              <a:t>구조를 가지는 것과 다르게 </a:t>
            </a:r>
            <a:r>
              <a:rPr lang="en-US" altLang="ko-KR" dirty="0"/>
              <a:t>RNN</a:t>
            </a:r>
            <a:r>
              <a:rPr lang="ko-KR" altLang="en-US" dirty="0"/>
              <a:t>을 쓰지 않고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Multi-head attention</a:t>
            </a:r>
            <a:r>
              <a:rPr lang="ko-KR" altLang="en-US" dirty="0"/>
              <a:t>을 이용해 </a:t>
            </a:r>
            <a:r>
              <a:rPr lang="ko-KR" altLang="en-US" dirty="0" err="1"/>
              <a:t>연산량이</a:t>
            </a:r>
            <a:r>
              <a:rPr lang="ko-KR" altLang="en-US" dirty="0"/>
              <a:t>   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</a:t>
            </a:r>
            <a:r>
              <a:rPr lang="ko-KR" altLang="en-US" dirty="0"/>
              <a:t>적고 빠르면서 성능을 상승시켜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</a:t>
            </a:r>
            <a:r>
              <a:rPr lang="ko-KR" altLang="en-US" dirty="0"/>
              <a:t>주목을 받았음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Transformer</a:t>
            </a:r>
            <a:r>
              <a:rPr lang="ko-KR" altLang="en-US" dirty="0"/>
              <a:t>의 구조는 이전 </a:t>
            </a:r>
            <a:r>
              <a:rPr lang="en-US" altLang="ko-KR" dirty="0"/>
              <a:t>RNN</a:t>
            </a:r>
            <a:r>
              <a:rPr lang="ko-KR" altLang="en-US" dirty="0"/>
              <a:t>기반 방법들과 동일하게 </a:t>
            </a:r>
            <a:r>
              <a:rPr lang="en-US" altLang="ko-KR" dirty="0"/>
              <a:t>Encoder-Decoder</a:t>
            </a:r>
            <a:r>
              <a:rPr lang="ko-KR" altLang="en-US" dirty="0"/>
              <a:t>로 구성 되어있음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47F90A-7EB5-4D55-8CBC-8F73621AE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307" y="136896"/>
            <a:ext cx="7402874" cy="586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35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037" y="60550"/>
            <a:ext cx="9603275" cy="1049235"/>
          </a:xfrm>
        </p:spPr>
        <p:txBody>
          <a:bodyPr>
            <a:normAutofit/>
          </a:bodyPr>
          <a:lstStyle/>
          <a:p>
            <a:r>
              <a:rPr lang="ko-KR" altLang="en-US" sz="2200" b="0" i="0" dirty="0">
                <a:effectLst/>
                <a:latin typeface="Noto Sans KR"/>
              </a:rPr>
              <a:t> </a:t>
            </a:r>
            <a:r>
              <a:rPr lang="en-US" altLang="ko-KR" sz="2200" b="0" i="0" dirty="0">
                <a:effectLst/>
                <a:latin typeface="Noto Sans KR"/>
              </a:rPr>
              <a:t>Encoder</a:t>
            </a:r>
            <a:r>
              <a:rPr lang="ko-KR" altLang="en-US" sz="2200" b="0" i="0" dirty="0">
                <a:effectLst/>
                <a:latin typeface="Noto Sans KR"/>
              </a:rPr>
              <a:t>와 </a:t>
            </a:r>
            <a:r>
              <a:rPr lang="en-US" altLang="ko-KR" sz="2200" b="0" i="0" dirty="0">
                <a:effectLst/>
                <a:latin typeface="Noto Sans KR"/>
              </a:rPr>
              <a:t>Decoder</a:t>
            </a:r>
            <a:r>
              <a:rPr lang="ko-KR" altLang="en-US" sz="2200" b="0" i="0" dirty="0">
                <a:effectLst/>
                <a:latin typeface="Noto Sans KR"/>
              </a:rPr>
              <a:t>는 각각 </a:t>
            </a:r>
            <a:r>
              <a:rPr lang="en-US" altLang="ko-KR" sz="2200" b="0" i="0" dirty="0">
                <a:effectLst/>
                <a:latin typeface="Noto Sans KR"/>
              </a:rPr>
              <a:t>6</a:t>
            </a:r>
            <a:r>
              <a:rPr lang="ko-KR" altLang="en-US" sz="2200" b="0" i="0" dirty="0">
                <a:effectLst/>
                <a:latin typeface="Noto Sans KR"/>
              </a:rPr>
              <a:t>개의 층으로 구성</a:t>
            </a:r>
            <a:endParaRPr lang="ko-KR" altLang="en-US" sz="2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361EC9-216F-402C-A1CF-0EBC5A0EF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779" y="581040"/>
            <a:ext cx="7662221" cy="54696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3BDB59-8328-491F-A0A3-8888755F4CAE}"/>
              </a:ext>
            </a:extLst>
          </p:cNvPr>
          <p:cNvSpPr txBox="1"/>
          <p:nvPr/>
        </p:nvSpPr>
        <p:spPr>
          <a:xfrm>
            <a:off x="242098" y="1908395"/>
            <a:ext cx="4167670" cy="364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/>
              <a:t>트랜스포머가 빠른 이유</a:t>
            </a:r>
            <a:endParaRPr lang="en-US" altLang="ko-KR" sz="20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algn="l"/>
            <a:r>
              <a:rPr lang="en-US" altLang="ko-KR" sz="2400" b="0" i="0" dirty="0">
                <a:effectLst/>
                <a:latin typeface="Noto Sans KR"/>
              </a:rPr>
              <a:t>1. RNN</a:t>
            </a:r>
            <a:r>
              <a:rPr lang="ko-KR" altLang="en-US" sz="2400" b="0" i="0" dirty="0">
                <a:effectLst/>
                <a:latin typeface="Noto Sans KR"/>
              </a:rPr>
              <a:t>을 이용하지 않는다</a:t>
            </a:r>
            <a:r>
              <a:rPr lang="en-US" altLang="ko-KR" sz="2400" b="0" i="0" dirty="0">
                <a:effectLst/>
                <a:latin typeface="Noto Sans KR"/>
              </a:rPr>
              <a:t>. (RNN</a:t>
            </a:r>
            <a:r>
              <a:rPr lang="ko-KR" altLang="en-US" sz="2400" b="0" i="0" dirty="0">
                <a:effectLst/>
                <a:latin typeface="Noto Sans KR"/>
              </a:rPr>
              <a:t>은 순차적인 계산으로 속도가 느림</a:t>
            </a:r>
            <a:r>
              <a:rPr lang="en-US" altLang="ko-KR" sz="2400" b="0" i="0" dirty="0">
                <a:effectLst/>
                <a:latin typeface="Noto Sans KR"/>
              </a:rPr>
              <a:t>)</a:t>
            </a:r>
          </a:p>
          <a:p>
            <a:pPr algn="l"/>
            <a:endParaRPr lang="en-US" altLang="ko-KR" sz="2400" b="0" i="0" dirty="0">
              <a:effectLst/>
              <a:latin typeface="Noto Sans KR"/>
            </a:endParaRPr>
          </a:p>
          <a:p>
            <a:pPr algn="l"/>
            <a:r>
              <a:rPr lang="en-US" altLang="ko-KR" sz="2400" b="0" i="0" dirty="0">
                <a:effectLst/>
                <a:latin typeface="Noto Sans KR"/>
              </a:rPr>
              <a:t>2. Parallelization (Multi-head</a:t>
            </a:r>
            <a:r>
              <a:rPr lang="ko-KR" altLang="en-US" sz="2400" b="0" i="0" dirty="0">
                <a:effectLst/>
                <a:latin typeface="Noto Sans KR"/>
              </a:rPr>
              <a:t>가 병렬로 계산됨</a:t>
            </a:r>
            <a:r>
              <a:rPr lang="en-US" altLang="ko-KR" sz="2400" b="0" i="0" dirty="0">
                <a:effectLst/>
                <a:latin typeface="Noto Sans KR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926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제로샷</a:t>
            </a:r>
            <a:r>
              <a:rPr lang="ko-KR" altLang="en-US" dirty="0"/>
              <a:t> 학습이란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sz="1800" dirty="0"/>
              <a:t>훈련데이터가 거의 또는 전혀 없어도 유용한 패턴 인식을 가능하게 하는 것</a:t>
            </a:r>
            <a:endParaRPr lang="ko-KR" altLang="en-US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EC8279-884B-4BD7-BBB8-C4958B147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057" y="2036988"/>
            <a:ext cx="7605486" cy="401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54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037" y="60550"/>
            <a:ext cx="9603275" cy="1049235"/>
          </a:xfrm>
        </p:spPr>
        <p:txBody>
          <a:bodyPr>
            <a:normAutofit/>
          </a:bodyPr>
          <a:lstStyle/>
          <a:p>
            <a:r>
              <a:rPr lang="ko-KR" altLang="en-US" dirty="0"/>
              <a:t>트랜스포머</a:t>
            </a:r>
            <a:br>
              <a:rPr lang="en-US" altLang="ko-KR" dirty="0"/>
            </a:br>
            <a:r>
              <a:rPr lang="en-US" altLang="ko-KR" sz="1800" dirty="0"/>
              <a:t> - Attention is all you need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CB13FA-A6DB-4637-8A8A-84680391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757" y="60550"/>
            <a:ext cx="4366986" cy="600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42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INPUT</a:t>
            </a:r>
            <a:br>
              <a:rPr lang="en-US" altLang="ko-KR" dirty="0"/>
            </a:b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125C0-B07F-46CE-ADA0-3196BBFB6725}"/>
              </a:ext>
            </a:extLst>
          </p:cNvPr>
          <p:cNvSpPr txBox="1"/>
          <p:nvPr/>
        </p:nvSpPr>
        <p:spPr>
          <a:xfrm>
            <a:off x="1424849" y="2132148"/>
            <a:ext cx="9960740" cy="27780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자연의 언어를 컴퓨터가 당연히 알아듣지 못하기 때문에 각 단어를 숫자로 표현해주어야 함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단일 숫자대신 벡터로 단어들을 표현하는데 이 과정을 </a:t>
            </a:r>
            <a:r>
              <a:rPr lang="ko-KR" altLang="en-US" dirty="0" err="1"/>
              <a:t>임베딩</a:t>
            </a:r>
            <a:r>
              <a:rPr lang="en-US" altLang="ko-KR" dirty="0"/>
              <a:t>(Embedding)</a:t>
            </a:r>
            <a:r>
              <a:rPr lang="ko-KR" altLang="en-US" dirty="0"/>
              <a:t>이라고 함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 </a:t>
            </a:r>
            <a:r>
              <a:rPr lang="ko-KR" altLang="en-US" dirty="0"/>
              <a:t>기존의 언어모델들은 </a:t>
            </a:r>
            <a:r>
              <a:rPr lang="en-US" altLang="ko-KR" dirty="0"/>
              <a:t>RNN</a:t>
            </a:r>
            <a:r>
              <a:rPr lang="ko-KR" altLang="en-US" dirty="0"/>
              <a:t>을 이용하여 순서정보를 잃지 않고 </a:t>
            </a:r>
            <a:r>
              <a:rPr lang="ko-KR" altLang="en-US" dirty="0" err="1"/>
              <a:t>임베딩을</a:t>
            </a:r>
            <a:r>
              <a:rPr lang="ko-KR" altLang="en-US" dirty="0"/>
              <a:t> 할 수 있었음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하지만 </a:t>
            </a:r>
            <a:r>
              <a:rPr lang="en-US" altLang="ko-KR" dirty="0"/>
              <a:t>Transformer</a:t>
            </a:r>
            <a:r>
              <a:rPr lang="ko-KR" altLang="en-US" dirty="0"/>
              <a:t>는 </a:t>
            </a:r>
            <a:r>
              <a:rPr lang="en-US" altLang="ko-KR" dirty="0"/>
              <a:t>RNN</a:t>
            </a:r>
            <a:r>
              <a:rPr lang="ko-KR" altLang="en-US" dirty="0"/>
              <a:t>을 사용하지 않기 때문에 단어의 위치와 순서정보를 표현하기 위해 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   Positional encoding</a:t>
            </a:r>
            <a:r>
              <a:rPr lang="ko-KR" altLang="en-US" dirty="0"/>
              <a:t>을 추가함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2391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CF327AC-8EF5-45C5-B59A-F31558D40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E01516-1215-46B3-93BE-3AE9F35D5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248" y="473430"/>
            <a:ext cx="9733935" cy="558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57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0E9B85-6855-45C9-AAEA-89EE0AEBF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2EB2B0-7189-4001-9D52-828E7896E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066B65-4FF0-4029-9C87-BB340DF42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302"/>
            <a:ext cx="11462709" cy="4935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66B18C-4947-48A7-8AAF-49F7B97CF734}"/>
              </a:ext>
            </a:extLst>
          </p:cNvPr>
          <p:cNvSpPr txBox="1"/>
          <p:nvPr/>
        </p:nvSpPr>
        <p:spPr>
          <a:xfrm>
            <a:off x="5594555" y="3183983"/>
            <a:ext cx="562846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Pos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/>
              <a:t> </a:t>
            </a:r>
            <a:r>
              <a:rPr lang="ko-KR" altLang="en-US" sz="1600" dirty="0"/>
              <a:t>각 단어 번호</a:t>
            </a:r>
            <a:endParaRPr lang="en-US" altLang="ko-KR" sz="1600" dirty="0"/>
          </a:p>
          <a:p>
            <a:r>
              <a:rPr lang="en-US" altLang="ko-KR" sz="1600" dirty="0"/>
              <a:t>I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각 단어에 대한 </a:t>
            </a:r>
            <a:r>
              <a:rPr lang="ko-KR" altLang="en-US" sz="1600" dirty="0" err="1"/>
              <a:t>임베딩</a:t>
            </a:r>
            <a:r>
              <a:rPr lang="ko-KR" altLang="en-US" sz="1600" dirty="0"/>
              <a:t> 값 위치</a:t>
            </a:r>
            <a:endParaRPr lang="en-US" altLang="ko-KR" sz="1600" dirty="0"/>
          </a:p>
          <a:p>
            <a:r>
              <a:rPr lang="ko-KR" altLang="en-US" sz="1600" dirty="0"/>
              <a:t>각 입력 문장에 포함되어 있는 단어들에 상대적인 위치에</a:t>
            </a:r>
            <a:endParaRPr lang="en-US" altLang="ko-KR" sz="1600" dirty="0"/>
          </a:p>
          <a:p>
            <a:r>
              <a:rPr lang="ko-KR" altLang="en-US" sz="1600" dirty="0"/>
              <a:t>대한 정보를 알 수 있도록 이러한 주기성을 학습할 수 있도록</a:t>
            </a:r>
            <a:endParaRPr lang="en-US" altLang="ko-KR" sz="1600" dirty="0"/>
          </a:p>
          <a:p>
            <a:r>
              <a:rPr lang="ko-KR" altLang="en-US" sz="1600" dirty="0"/>
              <a:t>만든다면 어떤 함수가 들어와도 사용할 수 있음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272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19B5BB-EE89-489D-90C2-4B9BDDCB0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7D0FFD-DD00-4AF6-B7BE-46C956EAC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3550FD-9E90-49D0-8D0D-FF8258297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06" y="501598"/>
            <a:ext cx="11714588" cy="5156476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8C072BDF-72C0-4E5D-91AA-829F1892B701}"/>
              </a:ext>
            </a:extLst>
          </p:cNvPr>
          <p:cNvSpPr/>
          <p:nvPr/>
        </p:nvSpPr>
        <p:spPr>
          <a:xfrm>
            <a:off x="7005816" y="1460600"/>
            <a:ext cx="4498258" cy="815806"/>
          </a:xfrm>
          <a:prstGeom prst="wedgeRectCallout">
            <a:avLst>
              <a:gd name="adj1" fmla="val -20067"/>
              <a:gd name="adj2" fmla="val 1343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 err="1"/>
              <a:t>입력값과</a:t>
            </a:r>
            <a:r>
              <a:rPr lang="ko-KR" altLang="en-US" dirty="0"/>
              <a:t> 동일한 </a:t>
            </a:r>
            <a:r>
              <a:rPr lang="en-US" altLang="ko-KR" dirty="0"/>
              <a:t>dimension</a:t>
            </a:r>
            <a:r>
              <a:rPr lang="ko-KR" altLang="en-US" dirty="0"/>
              <a:t>을 가지는 위치 인코딩을 만들어 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2381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트랜스포머의 인코더와 </a:t>
            </a:r>
            <a:r>
              <a:rPr lang="ko-KR" altLang="en-US" sz="2000" dirty="0" err="1"/>
              <a:t>디코더를</a:t>
            </a:r>
            <a:r>
              <a:rPr lang="ko-KR" altLang="en-US" sz="2000" dirty="0"/>
              <a:t> 이루는 </a:t>
            </a:r>
            <a:r>
              <a:rPr lang="ko-KR" altLang="en-US" sz="2000" dirty="0" err="1"/>
              <a:t>서브모듈은</a:t>
            </a:r>
            <a:r>
              <a:rPr lang="ko-KR" altLang="en-US" sz="2000" dirty="0"/>
              <a:t> 다음과 같이 </a:t>
            </a:r>
            <a:r>
              <a:rPr lang="en-US" altLang="ko-KR" sz="2000" dirty="0"/>
              <a:t>3</a:t>
            </a:r>
            <a:r>
              <a:rPr lang="ko-KR" altLang="en-US" sz="2000" dirty="0"/>
              <a:t>가지로 나뉨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125C0-B07F-46CE-ADA0-3196BBFB6725}"/>
              </a:ext>
            </a:extLst>
          </p:cNvPr>
          <p:cNvSpPr txBox="1"/>
          <p:nvPr/>
        </p:nvSpPr>
        <p:spPr>
          <a:xfrm>
            <a:off x="1451579" y="4634915"/>
            <a:ext cx="9642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인코더는 다수의 </a:t>
            </a:r>
            <a:r>
              <a:rPr lang="ko-KR" altLang="en-US" dirty="0" err="1"/>
              <a:t>셀프어텐션</a:t>
            </a:r>
            <a:r>
              <a:rPr lang="ko-KR" altLang="en-US" dirty="0"/>
              <a:t> 블록과 </a:t>
            </a:r>
            <a:r>
              <a:rPr lang="ko-KR" altLang="en-US" dirty="0" err="1"/>
              <a:t>피드포워드</a:t>
            </a:r>
            <a:r>
              <a:rPr lang="ko-KR" altLang="en-US" dirty="0"/>
              <a:t> 계층으로 이루어져 있음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디코더는</a:t>
            </a:r>
            <a:r>
              <a:rPr lang="ko-KR" altLang="en-US" dirty="0"/>
              <a:t> 다수의 </a:t>
            </a:r>
            <a:r>
              <a:rPr lang="ko-KR" altLang="en-US" dirty="0" err="1"/>
              <a:t>셀프어텐션과</a:t>
            </a:r>
            <a:r>
              <a:rPr lang="ko-KR" altLang="en-US" dirty="0"/>
              <a:t> 일반 </a:t>
            </a:r>
            <a:r>
              <a:rPr lang="ko-KR" altLang="en-US" dirty="0" err="1"/>
              <a:t>어텐션이</a:t>
            </a:r>
            <a:r>
              <a:rPr lang="ko-KR" altLang="en-US" dirty="0"/>
              <a:t> 번갈아 나타나고 </a:t>
            </a:r>
            <a:r>
              <a:rPr lang="ko-KR" altLang="en-US" dirty="0" err="1"/>
              <a:t>피드포워드</a:t>
            </a:r>
            <a:r>
              <a:rPr lang="ko-KR" altLang="en-US" dirty="0"/>
              <a:t> 계층이 나타남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레지듀얼</a:t>
            </a:r>
            <a:r>
              <a:rPr lang="ko-KR" altLang="en-US" dirty="0"/>
              <a:t> 커넥션을 활용하여 신경망을 깊게 쌓을 수 있도록 하였음</a:t>
            </a:r>
            <a:r>
              <a:rPr lang="en-US" altLang="ko-KR" dirty="0"/>
              <a:t>.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223C8F53-8115-49AF-A330-C0C9BE502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972704"/>
              </p:ext>
            </p:extLst>
          </p:nvPr>
        </p:nvGraphicFramePr>
        <p:xfrm>
          <a:off x="1451579" y="2223085"/>
          <a:ext cx="9855050" cy="2203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0786">
                  <a:extLst>
                    <a:ext uri="{9D8B030D-6E8A-4147-A177-3AD203B41FA5}">
                      <a16:colId xmlns:a16="http://schemas.microsoft.com/office/drawing/2014/main" val="2948723615"/>
                    </a:ext>
                  </a:extLst>
                </a:gridCol>
                <a:gridCol w="7444264">
                  <a:extLst>
                    <a:ext uri="{9D8B030D-6E8A-4147-A177-3AD203B41FA5}">
                      <a16:colId xmlns:a16="http://schemas.microsoft.com/office/drawing/2014/main" val="2667735834"/>
                    </a:ext>
                  </a:extLst>
                </a:gridCol>
              </a:tblGrid>
              <a:tr h="5509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명칭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514943"/>
                  </a:ext>
                </a:extLst>
              </a:tr>
              <a:tr h="5509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셀프어텐션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이전 계층의 출력에 대해 </a:t>
                      </a:r>
                      <a:r>
                        <a:rPr lang="ko-KR" altLang="en-US" dirty="0" err="1"/>
                        <a:t>어텐션</a:t>
                      </a:r>
                      <a:r>
                        <a:rPr lang="ko-KR" altLang="en-US" dirty="0"/>
                        <a:t> 연산을 수행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669909"/>
                  </a:ext>
                </a:extLst>
              </a:tr>
              <a:tr h="5509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어텐션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기존은 </a:t>
                      </a:r>
                      <a:r>
                        <a:rPr lang="en-US" altLang="ko-KR" dirty="0"/>
                        <a:t>seq2seq</a:t>
                      </a:r>
                      <a:r>
                        <a:rPr lang="ko-KR" altLang="en-US" dirty="0"/>
                        <a:t>와 같이 인코더의 결과에 대해 </a:t>
                      </a:r>
                      <a:r>
                        <a:rPr lang="ko-KR" altLang="en-US" dirty="0" err="1"/>
                        <a:t>어텐션</a:t>
                      </a:r>
                      <a:r>
                        <a:rPr lang="ko-KR" altLang="en-US" dirty="0"/>
                        <a:t> 연산을 수행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564590"/>
                  </a:ext>
                </a:extLst>
              </a:tr>
              <a:tr h="5509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피드포워드</a:t>
                      </a:r>
                      <a:r>
                        <a:rPr lang="ko-KR" altLang="en-US" dirty="0"/>
                        <a:t> 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어텐션</a:t>
                      </a:r>
                      <a:r>
                        <a:rPr lang="ko-KR" altLang="en-US" dirty="0"/>
                        <a:t> 계층을 거쳐 얻은 결과물을 최종적으로 정리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305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602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C9C5C-9BF8-4E62-90FF-A6BE9D84E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8575CF-CB1F-4C25-97DE-D29633884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6B852F-E7B6-4CA5-8DDA-0B7BD0662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23" y="766678"/>
            <a:ext cx="11643046" cy="469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16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Encoder</a:t>
            </a:r>
            <a:br>
              <a:rPr lang="en-US" altLang="ko-KR" dirty="0"/>
            </a:b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125C0-B07F-46CE-ADA0-3196BBFB6725}"/>
              </a:ext>
            </a:extLst>
          </p:cNvPr>
          <p:cNvSpPr txBox="1"/>
          <p:nvPr/>
        </p:nvSpPr>
        <p:spPr>
          <a:xfrm>
            <a:off x="1424849" y="2132148"/>
            <a:ext cx="9591280" cy="38860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Encoder</a:t>
            </a:r>
            <a:r>
              <a:rPr lang="ko-KR" altLang="en-US" dirty="0"/>
              <a:t>는 </a:t>
            </a:r>
            <a:r>
              <a:rPr lang="en-US" altLang="ko-KR" dirty="0"/>
              <a:t>N = 6</a:t>
            </a:r>
            <a:r>
              <a:rPr lang="ko-KR" altLang="en-US" dirty="0"/>
              <a:t>개의 동일한 층으로 구성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처음 </a:t>
            </a:r>
            <a:r>
              <a:rPr lang="en-US" altLang="ko-KR" dirty="0"/>
              <a:t>input</a:t>
            </a:r>
            <a:r>
              <a:rPr lang="ko-KR" altLang="en-US" dirty="0"/>
              <a:t>이 첫 번째 층에 들어가고 그 다음 층은 이전 층의 결과값이 들어가는 식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 층에는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sub-layers</a:t>
            </a:r>
            <a:r>
              <a:rPr lang="ko-KR" altLang="en-US" dirty="0"/>
              <a:t>가 있음</a:t>
            </a:r>
            <a:r>
              <a:rPr lang="en-US" altLang="ko-KR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첫 번째는 </a:t>
            </a:r>
            <a:r>
              <a:rPr lang="en-US" altLang="ko-KR" dirty="0"/>
              <a:t>multi-head self-attention</a:t>
            </a:r>
            <a:r>
              <a:rPr lang="ko-KR" altLang="en-US" dirty="0"/>
              <a:t>이고 두 번째는 단순하게 완전 연결된 </a:t>
            </a:r>
            <a:r>
              <a:rPr lang="en-US" altLang="ko-KR" dirty="0"/>
              <a:t>feed-forward</a:t>
            </a:r>
            <a:r>
              <a:rPr lang="ko-KR" altLang="en-US" dirty="0"/>
              <a:t>임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sub-layers </a:t>
            </a:r>
            <a:r>
              <a:rPr lang="ko-KR" altLang="en-US" dirty="0"/>
              <a:t>주의에 </a:t>
            </a:r>
            <a:r>
              <a:rPr lang="en-US" altLang="ko-KR" dirty="0"/>
              <a:t>residual connection</a:t>
            </a:r>
            <a:r>
              <a:rPr lang="ko-KR" altLang="en-US" dirty="0"/>
              <a:t>을 채택하고 있으며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layer normalization</a:t>
            </a:r>
            <a:r>
              <a:rPr lang="ko-KR" altLang="en-US" dirty="0"/>
              <a:t>를 진행함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 </a:t>
            </a:r>
            <a:r>
              <a:rPr lang="en-US" altLang="ko-KR" dirty="0"/>
              <a:t>sub-layers</a:t>
            </a:r>
            <a:r>
              <a:rPr lang="ko-KR" altLang="en-US" dirty="0"/>
              <a:t>의 출력은 </a:t>
            </a:r>
            <a:r>
              <a:rPr lang="en-US" altLang="ko-KR" dirty="0" err="1"/>
              <a:t>LayerNorm</a:t>
            </a:r>
            <a:r>
              <a:rPr lang="en-US" altLang="ko-KR" dirty="0"/>
              <a:t>(x + Sublayer(x))</a:t>
            </a:r>
            <a:r>
              <a:rPr lang="ko-KR" altLang="en-US" dirty="0"/>
              <a:t>임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residual connections</a:t>
            </a:r>
            <a:r>
              <a:rPr lang="ko-KR" altLang="en-US" dirty="0"/>
              <a:t>을 용이하게 하기 위해 모델의 모든 레이어는 </a:t>
            </a:r>
            <a:r>
              <a:rPr lang="en-US" altLang="ko-KR" dirty="0"/>
              <a:t>512 </a:t>
            </a:r>
            <a:r>
              <a:rPr lang="ko-KR" altLang="en-US" dirty="0"/>
              <a:t>차원으로 </a:t>
            </a:r>
            <a:r>
              <a:rPr lang="ko-KR" altLang="en-US" dirty="0" err="1"/>
              <a:t>임베딩함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2743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B0E653-CC80-4200-AA52-A4F26293F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2069-2E35-434B-ADCB-EA2F9954E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1068187-A94B-4F9E-9ABE-E3F5F7EE1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46" y="287891"/>
            <a:ext cx="9953380" cy="575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5D0712-A872-4D3E-B16F-2B30ED9C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A425C1-EFB9-4544-9C33-9A34C8BD9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CF1E14-4ADD-4860-AAE4-8F07EA871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62847"/>
            <a:ext cx="9608732" cy="589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49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altLang="ko-KR" sz="2000" dirty="0"/>
            </a:br>
            <a:r>
              <a:rPr lang="ko-KR" altLang="en-US" sz="2000" b="1" dirty="0"/>
              <a:t>객체 인식 애플리케이션을 더 다양하게 만들 수 있는 다음과 같은 기능 지원</a:t>
            </a:r>
            <a:endParaRPr lang="ko-KR" alt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125C0-B07F-46CE-ADA0-3196BBFB6725}"/>
              </a:ext>
            </a:extLst>
          </p:cNvPr>
          <p:cNvSpPr txBox="1"/>
          <p:nvPr/>
        </p:nvSpPr>
        <p:spPr>
          <a:xfrm>
            <a:off x="1393235" y="2146662"/>
            <a:ext cx="9661619" cy="2778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훈련 데이터에서 상당히 누락될 수 있는 드물고</a:t>
            </a:r>
            <a:r>
              <a:rPr lang="en-US" altLang="ko-KR" dirty="0"/>
              <a:t>, </a:t>
            </a:r>
            <a:r>
              <a:rPr lang="ko-KR" altLang="en-US" dirty="0"/>
              <a:t>익숙하지 않고</a:t>
            </a:r>
            <a:r>
              <a:rPr lang="en-US" altLang="ko-KR" dirty="0"/>
              <a:t>, </a:t>
            </a:r>
            <a:r>
              <a:rPr lang="ko-KR" altLang="en-US" dirty="0"/>
              <a:t>보이지 않는 객체의 즉각적인 인식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매우 높은 수준의 전문 지식으로 분류된 훈련 데이터를 얻기 어려운 패턴 인식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다양하게 분류된 훈련 데이터를 충분한 양으로 획득하기 어렵거나 엄청나게 비싼 객체 클래스의 인스턴스를 탐지하는 것</a:t>
            </a:r>
          </a:p>
        </p:txBody>
      </p:sp>
    </p:spTree>
    <p:extLst>
      <p:ext uri="{BB962C8B-B14F-4D97-AF65-F5344CB8AC3E}">
        <p14:creationId xmlns:p14="http://schemas.microsoft.com/office/powerpoint/2010/main" val="3689426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4739EA-F313-4D8D-829B-D5D19627A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D39C5-4FE7-4B7B-AB7E-CB51FD2D4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5E7E4A-2818-42E1-9691-B46A958FD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17" y="543159"/>
            <a:ext cx="11216619" cy="49231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28F983-0F5B-4BE2-A22D-4B1CFE0068BA}"/>
              </a:ext>
            </a:extLst>
          </p:cNvPr>
          <p:cNvSpPr txBox="1"/>
          <p:nvPr/>
        </p:nvSpPr>
        <p:spPr>
          <a:xfrm>
            <a:off x="634179" y="1902543"/>
            <a:ext cx="58073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- Layer 1</a:t>
            </a:r>
            <a:r>
              <a:rPr lang="ko-KR" altLang="en-US" dirty="0"/>
              <a:t>의 </a:t>
            </a:r>
            <a:r>
              <a:rPr lang="en-US" altLang="ko-KR" dirty="0"/>
              <a:t>Multi-head Attention</a:t>
            </a:r>
            <a:r>
              <a:rPr lang="ko-KR" altLang="en-US" dirty="0"/>
              <a:t>과 </a:t>
            </a:r>
            <a:r>
              <a:rPr lang="en-US" altLang="ko-KR" dirty="0"/>
              <a:t>Feedforward Layer</a:t>
            </a:r>
            <a:r>
              <a:rPr lang="ko-KR" altLang="en-US" dirty="0"/>
              <a:t>에서</a:t>
            </a:r>
            <a:endParaRPr lang="en-US" altLang="ko-KR" dirty="0"/>
          </a:p>
          <a:p>
            <a:r>
              <a:rPr lang="ko-KR" altLang="en-US" dirty="0"/>
              <a:t>   사용된 파라미터는 </a:t>
            </a:r>
            <a:r>
              <a:rPr lang="en-US" altLang="ko-KR" dirty="0"/>
              <a:t>Layer 2</a:t>
            </a:r>
            <a:r>
              <a:rPr lang="ko-KR" altLang="en-US" dirty="0"/>
              <a:t>에서 사용되지 않음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입력되는 </a:t>
            </a:r>
            <a:r>
              <a:rPr lang="en-US" altLang="ko-KR" dirty="0"/>
              <a:t>dimension</a:t>
            </a:r>
            <a:r>
              <a:rPr lang="ko-KR" altLang="en-US" dirty="0"/>
              <a:t>값과 출력되는 </a:t>
            </a:r>
            <a:r>
              <a:rPr lang="en-US" altLang="ko-KR" dirty="0"/>
              <a:t>dimension</a:t>
            </a:r>
            <a:r>
              <a:rPr lang="ko-KR" altLang="en-US" dirty="0"/>
              <a:t>값은 같음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2881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DEcoder</a:t>
            </a:r>
            <a:br>
              <a:rPr lang="en-US" altLang="ko-KR" dirty="0"/>
            </a:b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125C0-B07F-46CE-ADA0-3196BBFB6725}"/>
              </a:ext>
            </a:extLst>
          </p:cNvPr>
          <p:cNvSpPr txBox="1"/>
          <p:nvPr/>
        </p:nvSpPr>
        <p:spPr>
          <a:xfrm>
            <a:off x="1424849" y="2132148"/>
            <a:ext cx="8238474" cy="3332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Encoder</a:t>
            </a:r>
            <a:r>
              <a:rPr lang="ko-KR" altLang="en-US" dirty="0"/>
              <a:t>와 같이 </a:t>
            </a:r>
            <a:r>
              <a:rPr lang="en-US" altLang="ko-KR" dirty="0"/>
              <a:t>N = 6</a:t>
            </a:r>
            <a:r>
              <a:rPr lang="ko-KR" altLang="en-US" dirty="0"/>
              <a:t>개의 동일한 층으로 구성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residual connection</a:t>
            </a:r>
            <a:r>
              <a:rPr lang="ko-KR" altLang="en-US" dirty="0"/>
              <a:t>을 수행한 후 </a:t>
            </a:r>
            <a:r>
              <a:rPr lang="en-US" altLang="ko-KR" dirty="0"/>
              <a:t>layer normalization</a:t>
            </a:r>
            <a:r>
              <a:rPr lang="ko-KR" altLang="en-US" dirty="0"/>
              <a:t>을 진행하는 것도 동일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Decoder</a:t>
            </a:r>
            <a:r>
              <a:rPr lang="ko-KR" altLang="en-US" dirty="0"/>
              <a:t>는 각 층에는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sub-layers </a:t>
            </a:r>
            <a:r>
              <a:rPr lang="ko-KR" altLang="en-US" dirty="0"/>
              <a:t>이외에도 </a:t>
            </a:r>
            <a:r>
              <a:rPr lang="en-US" altLang="ko-KR" dirty="0"/>
              <a:t>Encoder </a:t>
            </a:r>
            <a:r>
              <a:rPr lang="ko-KR" altLang="en-US" dirty="0"/>
              <a:t>스택의 출력을 통해 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   multi-head self-attention</a:t>
            </a:r>
            <a:r>
              <a:rPr lang="ko-KR" altLang="en-US" dirty="0"/>
              <a:t>을 수행하는 </a:t>
            </a:r>
            <a:r>
              <a:rPr lang="en-US" altLang="ko-KR" dirty="0"/>
              <a:t>3</a:t>
            </a:r>
            <a:r>
              <a:rPr lang="ko-KR" altLang="en-US" dirty="0"/>
              <a:t>번째 </a:t>
            </a:r>
            <a:r>
              <a:rPr lang="en-US" altLang="ko-KR" dirty="0"/>
              <a:t>sub-layers</a:t>
            </a:r>
            <a:r>
              <a:rPr lang="ko-KR" altLang="en-US" dirty="0"/>
              <a:t>를 삽입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다른 점은 </a:t>
            </a:r>
            <a:r>
              <a:rPr lang="en-US" altLang="ko-KR" dirty="0"/>
              <a:t>Decoder</a:t>
            </a:r>
            <a:r>
              <a:rPr lang="ko-KR" altLang="en-US" dirty="0"/>
              <a:t>는 순차적으로 결과를 만들어야 함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Masking</a:t>
            </a:r>
            <a:r>
              <a:rPr lang="ko-KR" altLang="en-US" dirty="0"/>
              <a:t>을 통해 </a:t>
            </a:r>
            <a:r>
              <a:rPr lang="en-US" altLang="ko-KR" dirty="0"/>
              <a:t>position </a:t>
            </a:r>
            <a:r>
              <a:rPr lang="en-US" altLang="ko-KR" dirty="0" err="1"/>
              <a:t>i</a:t>
            </a:r>
            <a:r>
              <a:rPr lang="ko-KR" altLang="en-US" dirty="0"/>
              <a:t>보다 작은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미리 알고 있는 </a:t>
            </a:r>
            <a:r>
              <a:rPr lang="en-US" altLang="ko-KR" dirty="0"/>
              <a:t>output</a:t>
            </a:r>
            <a:r>
              <a:rPr lang="ko-KR" altLang="en-US" dirty="0"/>
              <a:t>들에만 의존함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60341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6A7685-6286-42FB-8AAB-DC5C1F16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CF9CE2-5B1C-41DA-941B-289D3A74C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D844D3-65D2-46F8-83DD-AA3FF46B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69" y="472681"/>
            <a:ext cx="11413104" cy="5279189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5B3F3C59-7DA8-487E-A701-C28E64C619B9}"/>
              </a:ext>
            </a:extLst>
          </p:cNvPr>
          <p:cNvSpPr/>
          <p:nvPr/>
        </p:nvSpPr>
        <p:spPr>
          <a:xfrm>
            <a:off x="9542206" y="2639961"/>
            <a:ext cx="1976284" cy="589936"/>
          </a:xfrm>
          <a:prstGeom prst="wedgeRectCallout">
            <a:avLst>
              <a:gd name="adj1" fmla="val -64033"/>
              <a:gd name="adj2" fmla="val -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Encoder-decoder Attention</a:t>
            </a:r>
            <a:endParaRPr lang="ko-KR" altLang="en-US" dirty="0"/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F2BD06C5-2D52-4FF7-AF18-2C3F3FA6360B}"/>
              </a:ext>
            </a:extLst>
          </p:cNvPr>
          <p:cNvSpPr/>
          <p:nvPr/>
        </p:nvSpPr>
        <p:spPr>
          <a:xfrm>
            <a:off x="9694606" y="3588774"/>
            <a:ext cx="1823884" cy="589936"/>
          </a:xfrm>
          <a:prstGeom prst="wedgeRectCallout">
            <a:avLst>
              <a:gd name="adj1" fmla="val -70749"/>
              <a:gd name="adj2" fmla="val -2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Self Attention</a:t>
            </a:r>
            <a:endParaRPr lang="ko-KR" altLang="en-US" dirty="0"/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BF7B8A34-CE33-4CFA-946C-881E43A11F83}"/>
              </a:ext>
            </a:extLst>
          </p:cNvPr>
          <p:cNvSpPr/>
          <p:nvPr/>
        </p:nvSpPr>
        <p:spPr>
          <a:xfrm>
            <a:off x="9694606" y="1465005"/>
            <a:ext cx="1976284" cy="589936"/>
          </a:xfrm>
          <a:prstGeom prst="wedgeRectCallout">
            <a:avLst>
              <a:gd name="adj1" fmla="val -71496"/>
              <a:gd name="adj2" fmla="val 1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Encoder</a:t>
            </a:r>
            <a:r>
              <a:rPr lang="ko-KR" altLang="en-US" dirty="0"/>
              <a:t>로 부터</a:t>
            </a:r>
            <a:endParaRPr lang="en-US" altLang="ko-KR" dirty="0"/>
          </a:p>
          <a:p>
            <a:pPr algn="ctr"/>
            <a:r>
              <a:rPr lang="en-US" altLang="ko-KR" dirty="0"/>
              <a:t>K,V</a:t>
            </a:r>
            <a:r>
              <a:rPr lang="ko-KR" altLang="en-US" dirty="0"/>
              <a:t>를 받음</a:t>
            </a:r>
          </a:p>
        </p:txBody>
      </p:sp>
    </p:spTree>
    <p:extLst>
      <p:ext uri="{BB962C8B-B14F-4D97-AF65-F5344CB8AC3E}">
        <p14:creationId xmlns:p14="http://schemas.microsoft.com/office/powerpoint/2010/main" val="3384739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9F3F56-1A3C-456D-AE0D-E6CDACB62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DE5E0D-E587-4F39-AC63-90E02548AE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A35764-9BED-4E39-A16C-ED51404E9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68" y="452746"/>
            <a:ext cx="11741464" cy="56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92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00823-8167-49CD-8F5E-8C4F5150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3A38FD-77D8-49BC-8BE4-27A1E56D7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76A8DB-FD01-4775-8529-FF8956711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60" y="377006"/>
            <a:ext cx="11852680" cy="556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364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513" y="0"/>
            <a:ext cx="9603275" cy="1049235"/>
          </a:xfrm>
        </p:spPr>
        <p:txBody>
          <a:bodyPr>
            <a:normAutofit fontScale="90000"/>
          </a:bodyPr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Noto Sans KR"/>
              </a:rPr>
              <a:t>Multi-Head Attention</a:t>
            </a:r>
            <a:br>
              <a:rPr lang="en-US" altLang="ko-KR" b="1" i="0" dirty="0">
                <a:solidFill>
                  <a:srgbClr val="000000"/>
                </a:solidFill>
                <a:effectLst/>
                <a:latin typeface="Noto Sans KR"/>
              </a:rPr>
            </a:br>
            <a:br>
              <a:rPr lang="en-US" altLang="ko-KR" b="1" i="0" dirty="0">
                <a:solidFill>
                  <a:srgbClr val="000000"/>
                </a:solidFill>
                <a:effectLst/>
                <a:latin typeface="Noto Sans KR"/>
              </a:rPr>
            </a:br>
            <a:br>
              <a:rPr lang="en-US" altLang="ko-KR" dirty="0"/>
            </a:b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427B7C-6D77-43F9-868E-8B3CB013A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01" r="17969"/>
          <a:stretch/>
        </p:blipFill>
        <p:spPr>
          <a:xfrm>
            <a:off x="378364" y="731093"/>
            <a:ext cx="4223133" cy="4578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EC7FBC-2723-4580-93FC-4331ED222672}"/>
              </a:ext>
            </a:extLst>
          </p:cNvPr>
          <p:cNvSpPr txBox="1"/>
          <p:nvPr/>
        </p:nvSpPr>
        <p:spPr>
          <a:xfrm>
            <a:off x="4852220" y="2084099"/>
            <a:ext cx="7125990" cy="3366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1. </a:t>
            </a:r>
            <a:r>
              <a:rPr lang="ko-KR" altLang="en-US" dirty="0"/>
              <a:t>입력 값은 </a:t>
            </a:r>
            <a:r>
              <a:rPr lang="en-US" altLang="ko-KR" dirty="0"/>
              <a:t>h</a:t>
            </a:r>
            <a:r>
              <a:rPr lang="ko-KR" altLang="en-US" dirty="0"/>
              <a:t>개로 구분됨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어떠한 입력 문장이 들어 왔을 때 </a:t>
            </a:r>
            <a:r>
              <a:rPr lang="en-US" altLang="ko-KR" dirty="0"/>
              <a:t>V, K, Q</a:t>
            </a:r>
            <a:r>
              <a:rPr lang="ko-KR" altLang="en-US" dirty="0"/>
              <a:t>로 구분 되는데</a:t>
            </a:r>
            <a:r>
              <a:rPr lang="en-US" altLang="ko-KR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3. h</a:t>
            </a:r>
            <a:r>
              <a:rPr lang="ko-KR" altLang="en-US" dirty="0"/>
              <a:t>개의 서로 다른 </a:t>
            </a:r>
            <a:r>
              <a:rPr lang="en-US" altLang="ko-KR" dirty="0"/>
              <a:t>V, K,Q </a:t>
            </a:r>
            <a:r>
              <a:rPr lang="ko-KR" altLang="en-US" dirty="0"/>
              <a:t>구분될 수 있도록 만듦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다양한 특징들을 학습할 수 있도록 유도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4. </a:t>
            </a:r>
            <a:r>
              <a:rPr lang="ko-KR" altLang="en-US" dirty="0"/>
              <a:t>입력으로 들어온 값은 </a:t>
            </a:r>
            <a:r>
              <a:rPr lang="en-US" altLang="ko-KR" dirty="0"/>
              <a:t>3</a:t>
            </a:r>
            <a:r>
              <a:rPr lang="ko-KR" altLang="en-US" dirty="0"/>
              <a:t>개로 복제 되어서</a:t>
            </a:r>
            <a:r>
              <a:rPr lang="en-US" altLang="ko-KR" dirty="0"/>
              <a:t>, </a:t>
            </a:r>
            <a:r>
              <a:rPr lang="ko-KR" altLang="en-US" dirty="0"/>
              <a:t>각각 </a:t>
            </a:r>
            <a:r>
              <a:rPr lang="en-US" altLang="ko-KR" dirty="0"/>
              <a:t>V, K, Q</a:t>
            </a:r>
            <a:r>
              <a:rPr lang="ko-KR" altLang="en-US" dirty="0"/>
              <a:t>로 </a:t>
            </a:r>
            <a:r>
              <a:rPr lang="ko-KR" altLang="en-US" dirty="0" err="1"/>
              <a:t>들어감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5. Linear </a:t>
            </a:r>
            <a:r>
              <a:rPr lang="ko-KR" altLang="en-US" dirty="0"/>
              <a:t>행렬 곱으로 각각 쿼리 쌍을 만듦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6. Attention</a:t>
            </a:r>
            <a:r>
              <a:rPr lang="ko-KR" altLang="en-US" dirty="0"/>
              <a:t>을 수행한 결과는 입력 값과 출력 값은 </a:t>
            </a:r>
            <a:r>
              <a:rPr lang="en-US" altLang="ko-KR" dirty="0"/>
              <a:t>dimension</a:t>
            </a:r>
            <a:r>
              <a:rPr lang="ko-KR" altLang="en-US" dirty="0"/>
              <a:t>은 같아야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하기 때문에 </a:t>
            </a:r>
            <a:r>
              <a:rPr lang="en-US" altLang="ko-KR" dirty="0" err="1"/>
              <a:t>concat</a:t>
            </a:r>
            <a:r>
              <a:rPr lang="ko-KR" altLang="en-US" dirty="0"/>
              <a:t>으로 일렬로 붙이고 </a:t>
            </a:r>
            <a:r>
              <a:rPr lang="en-US" altLang="ko-KR" dirty="0"/>
              <a:t>linear</a:t>
            </a:r>
            <a:r>
              <a:rPr lang="ko-KR" altLang="en-US" dirty="0"/>
              <a:t>레이어를 거쳐 내보냄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6183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Noto Sans KR"/>
              </a:rPr>
              <a:t>Multi-head / Scaled Dot-Product Attention</a:t>
            </a:r>
            <a:br>
              <a:rPr lang="en-US" altLang="ko-KR" b="1" i="0" dirty="0">
                <a:solidFill>
                  <a:srgbClr val="000000"/>
                </a:solidFill>
                <a:effectLst/>
                <a:latin typeface="Noto Sans KR"/>
              </a:rPr>
            </a:br>
            <a:br>
              <a:rPr lang="en-US" altLang="ko-KR" dirty="0"/>
            </a:b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0AEB37-4DD4-4BAE-A4D1-C87B15C69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0501"/>
            <a:ext cx="12192000" cy="5277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EFDF8-53C6-4E5A-93A6-8636816A8069}"/>
              </a:ext>
            </a:extLst>
          </p:cNvPr>
          <p:cNvSpPr txBox="1"/>
          <p:nvPr/>
        </p:nvSpPr>
        <p:spPr>
          <a:xfrm>
            <a:off x="147483" y="4409768"/>
            <a:ext cx="467467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문장 </a:t>
            </a:r>
            <a:r>
              <a:rPr lang="en-US" altLang="ko-KR" dirty="0"/>
              <a:t>: I am a teacher</a:t>
            </a:r>
          </a:p>
          <a:p>
            <a:r>
              <a:rPr lang="en-US" altLang="ko-KR" dirty="0"/>
              <a:t>Q : I</a:t>
            </a:r>
          </a:p>
          <a:p>
            <a:r>
              <a:rPr lang="en-US" altLang="ko-KR" dirty="0"/>
              <a:t> K : I am a teacher</a:t>
            </a:r>
            <a:br>
              <a:rPr lang="en-US" altLang="ko-KR" dirty="0"/>
            </a:br>
            <a:r>
              <a:rPr lang="en-US" altLang="ko-KR" dirty="0"/>
              <a:t>Q, K : </a:t>
            </a:r>
            <a:r>
              <a:rPr lang="ko-KR" altLang="en-US" dirty="0"/>
              <a:t>가중치 값</a:t>
            </a:r>
            <a:r>
              <a:rPr lang="en-US" altLang="ko-KR" dirty="0"/>
              <a:t>(attention score)</a:t>
            </a:r>
            <a:r>
              <a:rPr lang="ko-KR" altLang="en-US" dirty="0"/>
              <a:t>을 구함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V : value</a:t>
            </a:r>
          </a:p>
          <a:p>
            <a:r>
              <a:rPr lang="en-US" altLang="ko-KR" sz="1500" dirty="0"/>
              <a:t>*</a:t>
            </a:r>
            <a:r>
              <a:rPr lang="ko-KR" altLang="en-US" sz="1500" dirty="0"/>
              <a:t>어떤 단어와 가장 높은 연관성을 가지는 비율을 구함</a:t>
            </a:r>
            <a:endParaRPr lang="en-US" altLang="ko-KR" sz="1500" dirty="0"/>
          </a:p>
          <a:p>
            <a:r>
              <a:rPr lang="en-US" altLang="ko-KR" sz="1500" dirty="0"/>
              <a:t> </a:t>
            </a:r>
            <a:r>
              <a:rPr lang="ko-KR" altLang="en-US" sz="1500" dirty="0"/>
              <a:t>최종 </a:t>
            </a:r>
            <a:r>
              <a:rPr lang="en-US" altLang="ko-KR" sz="1500" dirty="0"/>
              <a:t>Q’K </a:t>
            </a:r>
            <a:r>
              <a:rPr lang="ko-KR" altLang="en-US" sz="1500" dirty="0" err="1"/>
              <a:t>확률곱</a:t>
            </a:r>
            <a:r>
              <a:rPr lang="ko-KR" altLang="en-US" sz="1500" dirty="0"/>
              <a:t> </a:t>
            </a:r>
            <a:r>
              <a:rPr lang="en-US" altLang="ko-KR" sz="1500" dirty="0"/>
              <a:t>x  V </a:t>
            </a:r>
            <a:r>
              <a:rPr lang="ko-KR" altLang="en-US" sz="1500" dirty="0" err="1"/>
              <a:t>행렬곱</a:t>
            </a:r>
            <a:endParaRPr lang="en-US" altLang="ko-KR" sz="1500" dirty="0"/>
          </a:p>
          <a:p>
            <a:r>
              <a:rPr lang="en-US" altLang="ko-KR" sz="1500" dirty="0"/>
              <a:t> </a:t>
            </a:r>
            <a:r>
              <a:rPr lang="ko-KR" altLang="en-US" sz="1500" dirty="0"/>
              <a:t>가중치과 적용된 결과적인 </a:t>
            </a:r>
            <a:r>
              <a:rPr lang="en-US" altLang="ko-KR" sz="1500" dirty="0"/>
              <a:t>attention value</a:t>
            </a:r>
            <a:r>
              <a:rPr lang="ko-KR" altLang="en-US" sz="1500" dirty="0"/>
              <a:t>값을 구함</a:t>
            </a:r>
          </a:p>
        </p:txBody>
      </p:sp>
    </p:spTree>
    <p:extLst>
      <p:ext uri="{BB962C8B-B14F-4D97-AF65-F5344CB8AC3E}">
        <p14:creationId xmlns:p14="http://schemas.microsoft.com/office/powerpoint/2010/main" val="1063365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altLang="ko-KR" dirty="0"/>
            </a:b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125C0-B07F-46CE-ADA0-3196BBFB6725}"/>
              </a:ext>
            </a:extLst>
          </p:cNvPr>
          <p:cNvSpPr txBox="1"/>
          <p:nvPr/>
        </p:nvSpPr>
        <p:spPr>
          <a:xfrm>
            <a:off x="542164" y="2298628"/>
            <a:ext cx="11107672" cy="41976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Q x K </a:t>
            </a:r>
            <a:r>
              <a:rPr lang="ko-KR" altLang="en-US" dirty="0"/>
              <a:t>곱해서 각 쿼리에 대해서 키에 대한 에너지 값을 구하고 </a:t>
            </a:r>
            <a:r>
              <a:rPr lang="en-US" altLang="ko-KR" dirty="0" err="1"/>
              <a:t>softmax</a:t>
            </a:r>
            <a:r>
              <a:rPr lang="ko-KR" altLang="en-US" dirty="0"/>
              <a:t>로 확률 값을 구하여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</a:t>
            </a:r>
            <a:r>
              <a:rPr lang="ko-KR" altLang="en-US" dirty="0"/>
              <a:t>키에 대해서 높은 가중치를 가지는지 계산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스케일 섹터로서 √</a:t>
            </a:r>
            <a:r>
              <a:rPr lang="en-US" altLang="ko-KR" dirty="0"/>
              <a:t>dk</a:t>
            </a:r>
            <a:r>
              <a:rPr lang="ko-KR" altLang="en-US" dirty="0"/>
              <a:t>를 사용</a:t>
            </a:r>
            <a:r>
              <a:rPr lang="en-US" altLang="ko-KR" dirty="0"/>
              <a:t>. dk</a:t>
            </a:r>
            <a:r>
              <a:rPr lang="ko-KR" altLang="en-US" dirty="0"/>
              <a:t>는 각각의 키 </a:t>
            </a:r>
            <a:r>
              <a:rPr lang="en-US" altLang="ko-KR" dirty="0"/>
              <a:t>dimension</a:t>
            </a:r>
            <a:r>
              <a:rPr lang="ko-KR" altLang="en-US" dirty="0"/>
              <a:t>이 되고</a:t>
            </a:r>
            <a:r>
              <a:rPr lang="en-US" altLang="ko-KR" dirty="0"/>
              <a:t>, </a:t>
            </a:r>
            <a:r>
              <a:rPr lang="ko-KR" altLang="en-US" dirty="0"/>
              <a:t>특정한 스케일로 나눠주는 이유는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함수 자체가 가지는 특성을 생각해 보면 </a:t>
            </a:r>
            <a:r>
              <a:rPr lang="en-US" altLang="ko-KR" dirty="0"/>
              <a:t>0</a:t>
            </a:r>
            <a:r>
              <a:rPr lang="ko-KR" altLang="en-US" dirty="0"/>
              <a:t>근처에 위치에서는 </a:t>
            </a:r>
            <a:r>
              <a:rPr lang="en-US" altLang="ko-KR" dirty="0"/>
              <a:t>gradient</a:t>
            </a:r>
            <a:r>
              <a:rPr lang="ko-KR" altLang="en-US" dirty="0"/>
              <a:t>가 높게 형성되는 것에 반해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</a:t>
            </a:r>
            <a:r>
              <a:rPr lang="ko-KR" altLang="en-US" dirty="0"/>
              <a:t>값이 들쭉날쭉 조금씩 왼쪽 오른쪽으로 이동하게 되면 기울기 값이 많이 줄어들고 </a:t>
            </a:r>
            <a:r>
              <a:rPr lang="en-US" altLang="ko-KR" dirty="0"/>
              <a:t>gradient vanishing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</a:t>
            </a:r>
            <a:r>
              <a:rPr lang="ko-KR" altLang="en-US" dirty="0"/>
              <a:t>문제를 피하기 위해 사용함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입력은 </a:t>
            </a:r>
            <a:r>
              <a:rPr lang="en-US" altLang="ko-KR" dirty="0"/>
              <a:t>dk </a:t>
            </a:r>
            <a:r>
              <a:rPr lang="ko-KR" altLang="en-US" dirty="0"/>
              <a:t>차원의 </a:t>
            </a:r>
            <a:r>
              <a:rPr lang="en-US" altLang="ko-KR" dirty="0"/>
              <a:t>query</a:t>
            </a:r>
            <a:r>
              <a:rPr lang="ko-KR" altLang="en-US" dirty="0"/>
              <a:t>와 </a:t>
            </a:r>
            <a:r>
              <a:rPr lang="en-US" altLang="ko-KR" dirty="0"/>
              <a:t>key </a:t>
            </a:r>
            <a:r>
              <a:rPr lang="ko-KR" altLang="en-US" dirty="0"/>
              <a:t>그리고 </a:t>
            </a:r>
            <a:r>
              <a:rPr lang="en-US" altLang="ko-KR" dirty="0"/>
              <a:t>dv </a:t>
            </a:r>
            <a:r>
              <a:rPr lang="ko-KR" altLang="en-US" dirty="0"/>
              <a:t>차원의 </a:t>
            </a:r>
            <a:r>
              <a:rPr lang="en-US" altLang="ko-KR" dirty="0"/>
              <a:t>value</a:t>
            </a:r>
            <a:r>
              <a:rPr lang="ko-KR" altLang="en-US" dirty="0"/>
              <a:t>들로 있음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Q</a:t>
            </a:r>
            <a:r>
              <a:rPr lang="ko-KR" altLang="en-US" dirty="0"/>
              <a:t>와 </a:t>
            </a:r>
            <a:r>
              <a:rPr lang="en-US" altLang="ko-KR" dirty="0"/>
              <a:t>K</a:t>
            </a:r>
            <a:r>
              <a:rPr lang="ko-KR" altLang="en-US" dirty="0"/>
              <a:t>를 </a:t>
            </a:r>
            <a:r>
              <a:rPr lang="en-US" altLang="ko-KR" dirty="0"/>
              <a:t>dot products</a:t>
            </a:r>
            <a:r>
              <a:rPr lang="ko-KR" altLang="en-US" dirty="0"/>
              <a:t>하고 √</a:t>
            </a:r>
            <a:r>
              <a:rPr lang="en-US" altLang="ko-KR" dirty="0"/>
              <a:t>dk</a:t>
            </a:r>
            <a:r>
              <a:rPr lang="ko-KR" altLang="en-US" dirty="0"/>
              <a:t>로 나눈다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그 후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함수를 적용해서 </a:t>
            </a:r>
            <a:r>
              <a:rPr lang="en-US" altLang="ko-KR" dirty="0"/>
              <a:t>value</a:t>
            </a:r>
            <a:r>
              <a:rPr lang="ko-KR" altLang="en-US" dirty="0"/>
              <a:t>에 대한 </a:t>
            </a:r>
            <a:r>
              <a:rPr lang="en-US" altLang="ko-KR" dirty="0"/>
              <a:t>weights</a:t>
            </a:r>
            <a:r>
              <a:rPr lang="ko-KR" altLang="en-US" dirty="0"/>
              <a:t>를 얻어낸다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즉 </a:t>
            </a:r>
            <a:r>
              <a:rPr lang="en-US" altLang="ko-KR" dirty="0"/>
              <a:t>Q, K</a:t>
            </a:r>
            <a:r>
              <a:rPr lang="ko-KR" altLang="en-US" dirty="0"/>
              <a:t>에 맞게 </a:t>
            </a:r>
            <a:r>
              <a:rPr lang="en-US" altLang="ko-KR" dirty="0"/>
              <a:t>score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구한 다음  </a:t>
            </a:r>
            <a:r>
              <a:rPr lang="en-US" altLang="ko-KR" dirty="0"/>
              <a:t>V</a:t>
            </a:r>
            <a:r>
              <a:rPr lang="ko-KR" altLang="en-US" dirty="0"/>
              <a:t>와 곱해서 </a:t>
            </a:r>
            <a:r>
              <a:rPr lang="en-US" altLang="ko-KR" dirty="0"/>
              <a:t>attention</a:t>
            </a:r>
            <a:r>
              <a:rPr lang="ko-KR" altLang="en-US" dirty="0"/>
              <a:t>을 주는 방식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6225FA-49AE-4BF0-8DF0-3D7981118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714" y="-54969"/>
            <a:ext cx="8245723" cy="182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86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altLang="ko-KR" dirty="0"/>
            </a:b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125C0-B07F-46CE-ADA0-3196BBFB6725}"/>
              </a:ext>
            </a:extLst>
          </p:cNvPr>
          <p:cNvSpPr txBox="1"/>
          <p:nvPr/>
        </p:nvSpPr>
        <p:spPr>
          <a:xfrm>
            <a:off x="455878" y="2163474"/>
            <a:ext cx="11490316" cy="37821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입력으로 각각의 값에 대해서 서로 다른 </a:t>
            </a:r>
            <a:r>
              <a:rPr lang="en-US" altLang="ko-KR" dirty="0"/>
              <a:t>linear </a:t>
            </a:r>
            <a:r>
              <a:rPr lang="ko-KR" altLang="en-US" dirty="0"/>
              <a:t>레이어를 거치도록 만들어서 </a:t>
            </a:r>
            <a:r>
              <a:rPr lang="en-US" altLang="ko-KR" dirty="0"/>
              <a:t>h</a:t>
            </a:r>
            <a:r>
              <a:rPr lang="ko-KR" altLang="en-US" dirty="0"/>
              <a:t>개의 서로 다른 각각 다른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Q, K,  V</a:t>
            </a:r>
            <a:r>
              <a:rPr lang="ko-KR" altLang="en-US" dirty="0"/>
              <a:t>를 만들 수 있도록 함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</a:t>
            </a:r>
            <a:r>
              <a:rPr lang="ko-KR" altLang="en-US" dirty="0"/>
              <a:t>개의 서로 다른 컨셉을 네트워크가 구분해서 학습하도록 만듦으로써</a:t>
            </a:r>
            <a:r>
              <a:rPr lang="en-US" altLang="ko-KR" dirty="0"/>
              <a:t>, attention</a:t>
            </a:r>
            <a:r>
              <a:rPr lang="ko-KR" altLang="en-US" dirty="0"/>
              <a:t>을 수행하기 위한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다양한 </a:t>
            </a:r>
            <a:r>
              <a:rPr lang="en-US" altLang="ko-KR" dirty="0"/>
              <a:t>Feature</a:t>
            </a:r>
            <a:r>
              <a:rPr lang="ko-KR" altLang="en-US" dirty="0"/>
              <a:t>들을 학습하도록 만듦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 </a:t>
            </a:r>
            <a:r>
              <a:rPr lang="en-US" altLang="ko-KR" dirty="0"/>
              <a:t>head</a:t>
            </a:r>
            <a:r>
              <a:rPr lang="ko-KR" altLang="en-US" dirty="0"/>
              <a:t>에 대한 출력 값들을 구할 수 있고 이것을 일자로 붙인 다음에 마지막으로 </a:t>
            </a:r>
            <a:r>
              <a:rPr lang="en-US" altLang="ko-KR" dirty="0" err="1"/>
              <a:t>ouput</a:t>
            </a:r>
            <a:r>
              <a:rPr lang="ko-KR" altLang="en-US" dirty="0"/>
              <a:t> </a:t>
            </a:r>
            <a:r>
              <a:rPr lang="ko-KR" altLang="en-US" dirty="0" err="1"/>
              <a:t>메트릭스를</a:t>
            </a:r>
            <a:r>
              <a:rPr lang="ko-KR" altLang="en-US" dirty="0"/>
              <a:t> 곱해서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결과적인 </a:t>
            </a:r>
            <a:r>
              <a:rPr lang="en-US" altLang="ko-KR" dirty="0"/>
              <a:t>Multi-Head Attention</a:t>
            </a:r>
            <a:r>
              <a:rPr lang="ko-KR" altLang="en-US" dirty="0"/>
              <a:t>을 구할 수 있음</a:t>
            </a:r>
            <a:r>
              <a:rPr lang="en-US" altLang="ko-KR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dmodel</a:t>
            </a:r>
            <a:r>
              <a:rPr lang="en-US" altLang="ko-KR" dirty="0"/>
              <a:t>-dimensional</a:t>
            </a:r>
            <a:r>
              <a:rPr lang="ko-KR" altLang="en-US" dirty="0"/>
              <a:t>의 </a:t>
            </a:r>
            <a:r>
              <a:rPr lang="en-US" altLang="ko-KR" dirty="0"/>
              <a:t>keys, values, queries</a:t>
            </a:r>
            <a:r>
              <a:rPr lang="ko-KR" altLang="en-US" dirty="0"/>
              <a:t>로 단일 </a:t>
            </a:r>
            <a:r>
              <a:rPr lang="en-US" altLang="ko-KR" dirty="0"/>
              <a:t>attention function</a:t>
            </a:r>
            <a:r>
              <a:rPr lang="ko-KR" altLang="en-US" dirty="0"/>
              <a:t>를 수행하는 것 보다</a:t>
            </a:r>
            <a:r>
              <a:rPr lang="en-US" altLang="ko-KR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dk, dk, dv </a:t>
            </a:r>
            <a:r>
              <a:rPr lang="ko-KR" altLang="en-US" dirty="0"/>
              <a:t>차원에 대해 학습된 </a:t>
            </a:r>
            <a:r>
              <a:rPr lang="en-US" altLang="ko-KR" dirty="0"/>
              <a:t>keys, values, queries Linear</a:t>
            </a:r>
            <a:r>
              <a:rPr lang="ko-KR" altLang="en-US" dirty="0"/>
              <a:t>를 </a:t>
            </a:r>
            <a:r>
              <a:rPr lang="en-US" altLang="ko-KR" dirty="0"/>
              <a:t>h</a:t>
            </a:r>
            <a:r>
              <a:rPr lang="ko-KR" altLang="en-US" dirty="0"/>
              <a:t>번 계산하는 것이 더 좋다고 함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이유는 각 벡터들의 크기들을 줄이고 병렬처리가 가능하기에 더 나음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21075A-2FC9-4803-ABBC-A9D8430E3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507" y="37869"/>
            <a:ext cx="9484427" cy="153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381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62384-A077-46FC-9FA0-2CDE5CD90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674F4C-0294-4402-B443-2C7026799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4742AA-160D-4558-A9CB-8A0353A97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07" y="148642"/>
            <a:ext cx="10850818" cy="6560716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CCFF00E0-9B0F-4128-8BC8-752AC8A002F7}"/>
              </a:ext>
            </a:extLst>
          </p:cNvPr>
          <p:cNvSpPr/>
          <p:nvPr/>
        </p:nvSpPr>
        <p:spPr>
          <a:xfrm>
            <a:off x="2630129" y="3741038"/>
            <a:ext cx="1823884" cy="336482"/>
          </a:xfrm>
          <a:prstGeom prst="wedgeRectCallout">
            <a:avLst>
              <a:gd name="adj1" fmla="val 73995"/>
              <a:gd name="adj2" fmla="val 128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Linear Layer</a:t>
            </a:r>
            <a:endParaRPr lang="ko-KR" altLang="en-US" dirty="0"/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5C59927E-2322-4643-BFF6-509115FB3965}"/>
              </a:ext>
            </a:extLst>
          </p:cNvPr>
          <p:cNvSpPr/>
          <p:nvPr/>
        </p:nvSpPr>
        <p:spPr>
          <a:xfrm>
            <a:off x="5024283" y="2949542"/>
            <a:ext cx="1823884" cy="336482"/>
          </a:xfrm>
          <a:prstGeom prst="wedgeRectCallout">
            <a:avLst>
              <a:gd name="adj1" fmla="val 73995"/>
              <a:gd name="adj2" fmla="val 1281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r>
              <a:rPr lang="ko-KR" altLang="en-US" dirty="0"/>
              <a:t>차원 </a:t>
            </a:r>
            <a:r>
              <a:rPr lang="en-US" altLang="ko-KR" dirty="0"/>
              <a:t>X 2 head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455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altLang="ko-KR" sz="2000" dirty="0"/>
            </a:br>
            <a:r>
              <a:rPr lang="ko-KR" altLang="en-US" sz="2000" b="1" dirty="0"/>
              <a:t>제로 샷 학습을 가능하게 하는 것</a:t>
            </a:r>
            <a:endParaRPr lang="ko-KR" altLang="en-US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125C0-B07F-46CE-ADA0-3196BBFB6725}"/>
              </a:ext>
            </a:extLst>
          </p:cNvPr>
          <p:cNvSpPr txBox="1"/>
          <p:nvPr/>
        </p:nvSpPr>
        <p:spPr>
          <a:xfrm>
            <a:off x="1393235" y="1783804"/>
            <a:ext cx="9661619" cy="3886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통계적 또는 의미적 접근법을 통해 발견하고 용도를 변경할 수 있는 사전 지식의 존재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위 지식을 사용해 훈련해본 인스턴스</a:t>
            </a:r>
            <a:r>
              <a:rPr lang="en-US" altLang="ko-KR" dirty="0"/>
              <a:t>(</a:t>
            </a:r>
            <a:r>
              <a:rPr lang="ko-KR" altLang="en-US" dirty="0"/>
              <a:t>훈련 데이터에 있는 인스턴스</a:t>
            </a:r>
            <a:r>
              <a:rPr lang="en-US" altLang="ko-KR" dirty="0"/>
              <a:t>)</a:t>
            </a:r>
            <a:r>
              <a:rPr lang="ko-KR" altLang="en-US" dirty="0"/>
              <a:t>와 보이지 않는 인스턴스</a:t>
            </a:r>
            <a:r>
              <a:rPr lang="en-US" altLang="ko-KR" dirty="0"/>
              <a:t>(</a:t>
            </a:r>
            <a:r>
              <a:rPr lang="ko-KR" altLang="en-US" dirty="0"/>
              <a:t>훈련 데이터에 없는 인스턴스</a:t>
            </a:r>
            <a:r>
              <a:rPr lang="en-US" altLang="ko-KR" dirty="0"/>
              <a:t>)</a:t>
            </a:r>
            <a:r>
              <a:rPr lang="ko-KR" altLang="en-US" dirty="0"/>
              <a:t>를 모두 포함하는 특징</a:t>
            </a:r>
            <a:r>
              <a:rPr lang="en-US" altLang="ko-KR" dirty="0"/>
              <a:t>(feature)</a:t>
            </a:r>
            <a:r>
              <a:rPr lang="ko-KR" altLang="en-US" dirty="0"/>
              <a:t>을 예측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대상 클래스의 텍스트 설명을 사용할 수 있는 경우</a:t>
            </a:r>
            <a:r>
              <a:rPr lang="en-US" altLang="ko-KR" dirty="0"/>
              <a:t>, </a:t>
            </a:r>
            <a:r>
              <a:rPr lang="ko-KR" altLang="en-US" dirty="0"/>
              <a:t>단어 벡터와 기타 그래프 접근법을 사용해 대상 클래스의 의미 특징에 대한 추론을 소스 클래스의 의미 특징에 대한 추론에서 세분화 </a:t>
            </a:r>
            <a:endParaRPr lang="en-US" altLang="ko-KR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결국 ‘전송 학습</a:t>
            </a:r>
            <a:r>
              <a:rPr lang="en-US" altLang="ko-KR" dirty="0"/>
              <a:t>(transfer learning)’</a:t>
            </a:r>
            <a:r>
              <a:rPr lang="ko-KR" altLang="en-US" dirty="0"/>
              <a:t>이라는 더 큰 패러다임으로 수렴</a:t>
            </a:r>
          </a:p>
        </p:txBody>
      </p:sp>
    </p:spTree>
    <p:extLst>
      <p:ext uri="{BB962C8B-B14F-4D97-AF65-F5344CB8AC3E}">
        <p14:creationId xmlns:p14="http://schemas.microsoft.com/office/powerpoint/2010/main" val="448996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410A31-D0D2-422F-B1EC-73BF4D58F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AC5DB3-0467-467D-863F-8A1CF97DB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4CCB9D-F0D4-4314-8E32-39F7E874F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88" y="176556"/>
            <a:ext cx="11792616" cy="6150502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CDBB328D-5920-4F42-B557-1DA56B569684}"/>
              </a:ext>
            </a:extLst>
          </p:cNvPr>
          <p:cNvSpPr/>
          <p:nvPr/>
        </p:nvSpPr>
        <p:spPr>
          <a:xfrm>
            <a:off x="284980" y="5643776"/>
            <a:ext cx="1823884" cy="336482"/>
          </a:xfrm>
          <a:prstGeom prst="wedgeRectCallout">
            <a:avLst>
              <a:gd name="adj1" fmla="val 18200"/>
              <a:gd name="adj2" fmla="val -3978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 love you</a:t>
            </a:r>
            <a:endParaRPr lang="ko-KR" altLang="en-US" dirty="0"/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17D82A76-D8F2-4121-A625-0C68AAD0D6E3}"/>
              </a:ext>
            </a:extLst>
          </p:cNvPr>
          <p:cNvSpPr/>
          <p:nvPr/>
        </p:nvSpPr>
        <p:spPr>
          <a:xfrm>
            <a:off x="4298411" y="6252690"/>
            <a:ext cx="2131885" cy="428753"/>
          </a:xfrm>
          <a:prstGeom prst="wedgeRectCallout">
            <a:avLst>
              <a:gd name="adj1" fmla="val -7784"/>
              <a:gd name="adj2" fmla="val -1740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Attention energy </a:t>
            </a:r>
            <a:r>
              <a:rPr lang="ko-KR" altLang="en-US" dirty="0"/>
              <a:t>값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100CB5D8-D362-441B-860F-843B49518CA5}"/>
              </a:ext>
            </a:extLst>
          </p:cNvPr>
          <p:cNvSpPr/>
          <p:nvPr/>
        </p:nvSpPr>
        <p:spPr>
          <a:xfrm>
            <a:off x="6618822" y="6065878"/>
            <a:ext cx="2131885" cy="428753"/>
          </a:xfrm>
          <a:prstGeom prst="wedgeRectCallout">
            <a:avLst>
              <a:gd name="adj1" fmla="val -15394"/>
              <a:gd name="adj2" fmla="val -146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가중치 값</a:t>
            </a:r>
          </a:p>
        </p:txBody>
      </p:sp>
    </p:spTree>
    <p:extLst>
      <p:ext uri="{BB962C8B-B14F-4D97-AF65-F5344CB8AC3E}">
        <p14:creationId xmlns:p14="http://schemas.microsoft.com/office/powerpoint/2010/main" val="4067176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ACDDE-D0FC-4EF8-85E7-30F0045BD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85AC81-70D6-4A4B-B88F-313D77D90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1510E1-72E6-4495-A51C-61D8223BD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72" y="140358"/>
            <a:ext cx="11520856" cy="657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36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D8979B-3305-4773-923E-0E0ED72D5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4E9283-8E0D-4A9D-83C3-806853344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6B6CC-65BA-4F98-B344-6618BF16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79" y="225988"/>
            <a:ext cx="11755158" cy="63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83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157F17-5A7A-4FE3-B312-65A3E2AC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27FC5C-2DDB-4949-AB1F-173582F2B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5B46F4-87D3-44B6-8DE2-FE5A1841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67" y="552450"/>
            <a:ext cx="11837866" cy="52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DDA2E-9973-4C7C-AA0C-3D6074BB1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C11BBF-AC46-4A7D-92C0-0DA8DE941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D67E9C-89C2-4916-BA17-2D7093E5A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4" y="9442"/>
            <a:ext cx="11926151" cy="57113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FF7FA5-8C76-4296-BDCA-DD4E7EE552CC}"/>
              </a:ext>
            </a:extLst>
          </p:cNvPr>
          <p:cNvSpPr txBox="1"/>
          <p:nvPr/>
        </p:nvSpPr>
        <p:spPr>
          <a:xfrm>
            <a:off x="324465" y="6053481"/>
            <a:ext cx="1108861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각 헤드 마다 쿼리</a:t>
            </a:r>
            <a:r>
              <a:rPr lang="en-US" altLang="ko-KR" dirty="0"/>
              <a:t>, </a:t>
            </a:r>
            <a:r>
              <a:rPr lang="ko-KR" altLang="en-US" dirty="0"/>
              <a:t>키</a:t>
            </a:r>
            <a:r>
              <a:rPr lang="en-US" altLang="ko-KR" dirty="0"/>
              <a:t>, </a:t>
            </a:r>
            <a:r>
              <a:rPr lang="ko-KR" altLang="en-US" dirty="0" err="1"/>
              <a:t>벨류</a:t>
            </a:r>
            <a:r>
              <a:rPr lang="ko-KR" altLang="en-US" dirty="0"/>
              <a:t> 값들을 각각 넣어서 </a:t>
            </a:r>
            <a:r>
              <a:rPr lang="ko-KR" altLang="en-US" dirty="0" err="1"/>
              <a:t>어텐션의</a:t>
            </a:r>
            <a:r>
              <a:rPr lang="ko-KR" altLang="en-US" dirty="0"/>
              <a:t> 수행한 값들을  </a:t>
            </a:r>
            <a:r>
              <a:rPr lang="en-US" altLang="ko-KR" dirty="0"/>
              <a:t>head 1~ h</a:t>
            </a:r>
            <a:r>
              <a:rPr lang="ko-KR" altLang="en-US" dirty="0"/>
              <a:t>까지라고 했을 때 이러한</a:t>
            </a:r>
            <a:endParaRPr lang="en-US" altLang="ko-KR" dirty="0"/>
          </a:p>
          <a:p>
            <a:r>
              <a:rPr lang="ko-KR" altLang="en-US" dirty="0"/>
              <a:t>정보들을 일자로 쭉 </a:t>
            </a:r>
            <a:r>
              <a:rPr lang="ko-KR" altLang="en-US" dirty="0" err="1"/>
              <a:t>열결하게</a:t>
            </a:r>
            <a:r>
              <a:rPr lang="ko-KR" altLang="en-US" dirty="0"/>
              <a:t> 되면 맨 처음 입력 되었던 입력 </a:t>
            </a:r>
            <a:r>
              <a:rPr lang="en-US" altLang="ko-KR" dirty="0"/>
              <a:t>dimension</a:t>
            </a:r>
            <a:r>
              <a:rPr lang="ko-KR" altLang="en-US" dirty="0"/>
              <a:t>과 같은 </a:t>
            </a:r>
            <a:r>
              <a:rPr lang="en-US" altLang="ko-KR" dirty="0"/>
              <a:t>dimension</a:t>
            </a:r>
            <a:r>
              <a:rPr lang="ko-KR" altLang="en-US" dirty="0"/>
              <a:t>을 가지게 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623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7AC7BC-6F25-4EBF-9E67-5B19DB8B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70180A-3152-4039-8510-E71F3BCA6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CC6297-8177-4967-939E-2EE4D6F7A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5" y="0"/>
            <a:ext cx="11629670" cy="59141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F2A504-F3BE-424D-B578-BE0BF047AB77}"/>
              </a:ext>
            </a:extLst>
          </p:cNvPr>
          <p:cNvSpPr txBox="1"/>
          <p:nvPr/>
        </p:nvSpPr>
        <p:spPr>
          <a:xfrm>
            <a:off x="324465" y="6053481"/>
            <a:ext cx="1127103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/>
              <a:t>마지막에 가중치 값으로 모델 차원을 가지는 </a:t>
            </a:r>
            <a:r>
              <a:rPr lang="ko-KR" altLang="en-US" dirty="0" err="1"/>
              <a:t>메트릭스를</a:t>
            </a:r>
            <a:r>
              <a:rPr lang="ko-KR" altLang="en-US" dirty="0"/>
              <a:t> 곱해 줌으로써 결과적인 </a:t>
            </a:r>
            <a:r>
              <a:rPr lang="en-US" altLang="ko-KR" dirty="0" err="1"/>
              <a:t>MultiHead</a:t>
            </a:r>
            <a:r>
              <a:rPr lang="ko-KR" altLang="en-US" dirty="0"/>
              <a:t>값을 구할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입력 </a:t>
            </a:r>
            <a:r>
              <a:rPr lang="en-US" altLang="ko-KR" dirty="0"/>
              <a:t>dimension</a:t>
            </a:r>
            <a:r>
              <a:rPr lang="ko-KR" altLang="en-US" dirty="0"/>
              <a:t>과 출력 </a:t>
            </a:r>
            <a:r>
              <a:rPr lang="en-US" altLang="ko-KR" dirty="0"/>
              <a:t>dimension</a:t>
            </a:r>
            <a:r>
              <a:rPr lang="ko-KR" altLang="en-US" dirty="0"/>
              <a:t>이 동일한 것이 특징임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88304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b="1" i="0" dirty="0">
                <a:solidFill>
                  <a:srgbClr val="000000"/>
                </a:solidFill>
                <a:effectLst/>
                <a:latin typeface="Noto Sans KR"/>
              </a:rPr>
              <a:t>Why Self-Attention</a:t>
            </a:r>
            <a:br>
              <a:rPr lang="en-US" altLang="ko-KR" b="1" i="0" dirty="0">
                <a:solidFill>
                  <a:srgbClr val="000000"/>
                </a:solidFill>
                <a:effectLst/>
                <a:latin typeface="Noto Sans KR"/>
              </a:rPr>
            </a:br>
            <a:r>
              <a:rPr lang="ko-KR" altLang="en-US" sz="2000" dirty="0">
                <a:solidFill>
                  <a:srgbClr val="000000"/>
                </a:solidFill>
                <a:latin typeface="Noto Sans KR"/>
              </a:rPr>
              <a:t>매번 입력 문장에서 각 단어가 다른 어떤 단어와 연관성이 </a:t>
            </a:r>
            <a:r>
              <a:rPr lang="ko-KR" altLang="en-US" sz="2000" dirty="0" err="1">
                <a:solidFill>
                  <a:srgbClr val="000000"/>
                </a:solidFill>
                <a:latin typeface="Noto Sans KR"/>
              </a:rPr>
              <a:t>높은지</a:t>
            </a:r>
            <a:r>
              <a:rPr lang="ko-KR" altLang="en-US" sz="2000" dirty="0">
                <a:solidFill>
                  <a:srgbClr val="000000"/>
                </a:solidFill>
                <a:latin typeface="Noto Sans KR"/>
              </a:rPr>
              <a:t> 계산할 수 있음</a:t>
            </a:r>
            <a:r>
              <a:rPr lang="en-US" altLang="ko-KR" sz="2000" dirty="0">
                <a:solidFill>
                  <a:srgbClr val="000000"/>
                </a:solidFill>
                <a:latin typeface="Noto Sans KR"/>
              </a:rPr>
              <a:t>.</a:t>
            </a:r>
            <a:br>
              <a:rPr lang="en-US" altLang="ko-KR" dirty="0"/>
            </a:b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125C0-B07F-46CE-ADA0-3196BBFB6725}"/>
              </a:ext>
            </a:extLst>
          </p:cNvPr>
          <p:cNvSpPr txBox="1"/>
          <p:nvPr/>
        </p:nvSpPr>
        <p:spPr>
          <a:xfrm>
            <a:off x="1424849" y="1910925"/>
            <a:ext cx="84392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Noto Sans KR"/>
              </a:rPr>
              <a:t>레이어당 계산양이 줄어든다</a:t>
            </a:r>
            <a:r>
              <a:rPr lang="en-US" altLang="ko-KR" b="0" i="0" dirty="0">
                <a:effectLst/>
                <a:latin typeface="Noto Sans KR"/>
              </a:rPr>
              <a:t>. (n</a:t>
            </a:r>
            <a:r>
              <a:rPr lang="ko-KR" altLang="en-US" b="0" i="0" dirty="0">
                <a:effectLst/>
                <a:latin typeface="Noto Sans KR"/>
              </a:rPr>
              <a:t>이 </a:t>
            </a:r>
            <a:r>
              <a:rPr lang="en-US" altLang="ko-KR" b="0" i="0" dirty="0">
                <a:effectLst/>
                <a:latin typeface="Noto Sans KR"/>
              </a:rPr>
              <a:t>d</a:t>
            </a:r>
            <a:r>
              <a:rPr lang="ko-KR" altLang="en-US" b="0" i="0" dirty="0">
                <a:effectLst/>
                <a:latin typeface="Noto Sans KR"/>
              </a:rPr>
              <a:t>보다 훨씬 작으니까</a:t>
            </a:r>
            <a:r>
              <a:rPr lang="en-US" altLang="ko-KR" b="0" i="0" dirty="0">
                <a:effectLst/>
                <a:latin typeface="Noto Sans KR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Noto Sans KR"/>
              </a:rPr>
              <a:t>병렬처리가 가능한 계산이 늘어난다</a:t>
            </a:r>
            <a:r>
              <a:rPr lang="en-US" altLang="ko-KR" b="0" i="0" dirty="0">
                <a:effectLst/>
                <a:latin typeface="Noto Sans KR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ko-KR" altLang="en-US" b="0" i="0" dirty="0">
                <a:effectLst/>
                <a:latin typeface="Noto Sans KR"/>
              </a:rPr>
              <a:t>장거리 학습의 가능 여부이다</a:t>
            </a:r>
            <a:r>
              <a:rPr lang="en-US" altLang="ko-KR" b="0" i="0" dirty="0">
                <a:effectLst/>
                <a:latin typeface="Noto Sans KR"/>
              </a:rPr>
              <a:t>. Attention</a:t>
            </a:r>
            <a:r>
              <a:rPr lang="ko-KR" altLang="en-US" b="0" i="0" dirty="0">
                <a:effectLst/>
                <a:latin typeface="Noto Sans KR"/>
              </a:rPr>
              <a:t>을 통해 모든 부분을 확인하니 </a:t>
            </a:r>
            <a:r>
              <a:rPr lang="en-US" altLang="ko-KR" b="0" i="0" dirty="0" err="1">
                <a:effectLst/>
                <a:latin typeface="Noto Sans KR"/>
              </a:rPr>
              <a:t>rnn</a:t>
            </a:r>
            <a:r>
              <a:rPr lang="ko-KR" altLang="en-US" b="0" i="0" dirty="0">
                <a:effectLst/>
                <a:latin typeface="Noto Sans KR"/>
              </a:rPr>
              <a:t>에 보다 </a:t>
            </a:r>
            <a:endParaRPr lang="en-US" altLang="ko-KR" b="0" i="0" dirty="0">
              <a:effectLst/>
              <a:latin typeface="Noto Sans KR"/>
            </a:endParaRPr>
          </a:p>
          <a:p>
            <a:pPr algn="l"/>
            <a:r>
              <a:rPr lang="en-US" altLang="ko-KR" dirty="0">
                <a:latin typeface="Noto Sans KR"/>
              </a:rPr>
              <a:t>   </a:t>
            </a:r>
            <a:r>
              <a:rPr lang="ko-KR" altLang="en-US" b="0" i="0" dirty="0">
                <a:effectLst/>
                <a:latin typeface="Noto Sans KR"/>
              </a:rPr>
              <a:t>훨씬 먼 거리에 있는 시퀀스를 잘 학습할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F36847-ECC5-4215-852C-93FF2A972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3168425"/>
            <a:ext cx="9864082" cy="2042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63D1A9-53EE-4D64-A575-C55BC24EC93E}"/>
              </a:ext>
            </a:extLst>
          </p:cNvPr>
          <p:cNvSpPr txBox="1"/>
          <p:nvPr/>
        </p:nvSpPr>
        <p:spPr>
          <a:xfrm>
            <a:off x="1577249" y="5278476"/>
            <a:ext cx="101629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 latinLnBrk="1"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Noto Sans KR"/>
              </a:rPr>
              <a:t>restricted</a:t>
            </a:r>
            <a:r>
              <a:rPr lang="ko-KR" altLang="en-US" b="0" i="0" dirty="0">
                <a:effectLst/>
                <a:latin typeface="Noto Sans KR"/>
              </a:rPr>
              <a:t>을 이용하여 시퀀스 길이 </a:t>
            </a:r>
            <a:r>
              <a:rPr lang="en-US" altLang="ko-KR" b="0" i="0" dirty="0">
                <a:effectLst/>
                <a:latin typeface="Noto Sans KR"/>
              </a:rPr>
              <a:t>n</a:t>
            </a:r>
            <a:r>
              <a:rPr lang="ko-KR" altLang="en-US" b="0" i="0" dirty="0">
                <a:effectLst/>
                <a:latin typeface="Noto Sans KR"/>
              </a:rPr>
              <a:t>이 </a:t>
            </a:r>
            <a:r>
              <a:rPr lang="ko-KR" altLang="en-US" b="0" i="0" dirty="0" err="1">
                <a:effectLst/>
                <a:latin typeface="Noto Sans KR"/>
              </a:rPr>
              <a:t>클때</a:t>
            </a:r>
            <a:r>
              <a:rPr lang="ko-KR" altLang="en-US" b="0" i="0" dirty="0">
                <a:effectLst/>
                <a:latin typeface="Noto Sans KR"/>
              </a:rPr>
              <a:t> </a:t>
            </a:r>
            <a:r>
              <a:rPr lang="en-US" altLang="ko-KR" b="0" i="0" dirty="0">
                <a:effectLst/>
                <a:latin typeface="Noto Sans KR"/>
              </a:rPr>
              <a:t>r</a:t>
            </a:r>
            <a:r>
              <a:rPr lang="ko-KR" altLang="en-US" b="0" i="0" dirty="0">
                <a:effectLst/>
                <a:latin typeface="Noto Sans KR"/>
              </a:rPr>
              <a:t>크기의 주변만 고려하는 것으로 제안할 수 있음</a:t>
            </a:r>
            <a:r>
              <a:rPr lang="en-US" altLang="ko-KR" b="0" i="0" dirty="0">
                <a:effectLst/>
                <a:latin typeface="Noto Sans KR"/>
              </a:rPr>
              <a:t>.</a:t>
            </a:r>
          </a:p>
          <a:p>
            <a:pPr marL="285750" indent="-285750" algn="l" latinLnBrk="1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Noto Sans KR"/>
              </a:rPr>
              <a:t>다른 이점으로는</a:t>
            </a:r>
            <a:r>
              <a:rPr lang="en-US" altLang="ko-KR" b="0" i="0" dirty="0">
                <a:effectLst/>
                <a:latin typeface="Noto Sans KR"/>
              </a:rPr>
              <a:t>, self-attention</a:t>
            </a:r>
            <a:r>
              <a:rPr lang="ko-KR" altLang="en-US" b="0" i="0" dirty="0">
                <a:effectLst/>
                <a:latin typeface="Noto Sans KR"/>
              </a:rPr>
              <a:t>은 문장의 통사적</a:t>
            </a:r>
            <a:r>
              <a:rPr lang="en-US" altLang="ko-KR" b="0" i="0" dirty="0">
                <a:effectLst/>
                <a:latin typeface="Noto Sans KR"/>
              </a:rPr>
              <a:t>, </a:t>
            </a:r>
            <a:r>
              <a:rPr lang="ko-KR" altLang="en-US" b="0" i="0" dirty="0">
                <a:effectLst/>
                <a:latin typeface="Noto Sans KR"/>
              </a:rPr>
              <a:t>의미적 구조를 해석 가능한 모델을 만들 수 있음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oto Sans KR"/>
              </a:rPr>
              <a:t>.</a:t>
            </a:r>
          </a:p>
          <a:p>
            <a:pPr algn="l"/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443682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C2C2F1-4366-4414-8385-6891ABAA1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35DAB5-35FC-4A19-B3DD-4BA90994E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E4530E-AEDD-48E4-B162-48161167C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23" y="525258"/>
            <a:ext cx="11489354" cy="51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51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513" y="0"/>
            <a:ext cx="9603275" cy="1049235"/>
          </a:xfrm>
        </p:spPr>
        <p:txBody>
          <a:bodyPr>
            <a:normAutofit fontScale="90000"/>
          </a:bodyPr>
          <a:lstStyle/>
          <a:p>
            <a:br>
              <a:rPr lang="en-US" altLang="ko-KR" sz="2200" b="1" i="0" dirty="0">
                <a:solidFill>
                  <a:srgbClr val="000000"/>
                </a:solidFill>
                <a:effectLst/>
                <a:latin typeface="Noto Sans KR"/>
              </a:rPr>
            </a:br>
            <a:r>
              <a:rPr lang="ko-KR" altLang="en-US" sz="2200" b="0" i="0" dirty="0">
                <a:effectLst/>
                <a:latin typeface="Noto Sans KR"/>
              </a:rPr>
              <a:t>예를 들어 여기서 </a:t>
            </a:r>
            <a:r>
              <a:rPr lang="en-US" altLang="ko-KR" sz="2200" b="0" i="0" dirty="0">
                <a:effectLst/>
                <a:latin typeface="Noto Sans KR"/>
              </a:rPr>
              <a:t>it’s</a:t>
            </a:r>
            <a:r>
              <a:rPr lang="ko-KR" altLang="en-US" sz="2200" b="0" i="0" dirty="0">
                <a:effectLst/>
                <a:latin typeface="Noto Sans KR"/>
              </a:rPr>
              <a:t>가 지칭하는 부분들이 얼마나 유사한지를 </a:t>
            </a:r>
            <a:r>
              <a:rPr lang="ko-KR" altLang="en-US" sz="2200" b="0" i="0" dirty="0" err="1">
                <a:effectLst/>
                <a:latin typeface="Noto Sans KR"/>
              </a:rPr>
              <a:t>시각화하여</a:t>
            </a:r>
            <a:r>
              <a:rPr lang="ko-KR" altLang="en-US" sz="2200" b="0" i="0" dirty="0">
                <a:effectLst/>
                <a:latin typeface="Noto Sans KR"/>
              </a:rPr>
              <a:t> 문장 내에서의 관계를 해석할 수 있음</a:t>
            </a:r>
            <a:r>
              <a:rPr lang="en-US" altLang="ko-KR" b="0" i="0" dirty="0">
                <a:effectLst/>
                <a:latin typeface="Noto Sans KR"/>
              </a:rPr>
              <a:t>.</a:t>
            </a:r>
            <a:br>
              <a:rPr lang="en-US" altLang="ko-KR" b="1" i="0" dirty="0">
                <a:solidFill>
                  <a:srgbClr val="000000"/>
                </a:solidFill>
                <a:effectLst/>
                <a:latin typeface="Noto Sans KR"/>
              </a:rPr>
            </a:br>
            <a:br>
              <a:rPr lang="en-US" altLang="ko-KR" dirty="0"/>
            </a:b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48CFB0-A459-4FFC-8B75-64C29FB62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13" y="1049235"/>
            <a:ext cx="87439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50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513" y="0"/>
            <a:ext cx="9603275" cy="1049235"/>
          </a:xfrm>
        </p:spPr>
        <p:txBody>
          <a:bodyPr>
            <a:normAutofit fontScale="90000"/>
          </a:bodyPr>
          <a:lstStyle/>
          <a:p>
            <a:br>
              <a:rPr lang="en-US" altLang="ko-KR" sz="2200" b="0" i="0" dirty="0">
                <a:solidFill>
                  <a:srgbClr val="666666"/>
                </a:solidFill>
                <a:effectLst/>
                <a:latin typeface="Noto Sans KR"/>
              </a:rPr>
            </a:br>
            <a:r>
              <a:rPr lang="en-US" altLang="ko-KR" sz="2200" b="0" i="0" dirty="0">
                <a:effectLst/>
                <a:latin typeface="Noto Sans KR"/>
              </a:rPr>
              <a:t>WMT 2014 English-German dataset</a:t>
            </a:r>
            <a:r>
              <a:rPr lang="ko-KR" altLang="en-US" sz="2200" b="0" i="0" dirty="0">
                <a:effectLst/>
                <a:latin typeface="Noto Sans KR"/>
              </a:rPr>
              <a:t>을 사용</a:t>
            </a:r>
            <a:r>
              <a:rPr lang="en-US" altLang="ko-KR" sz="2200" b="0" i="0" dirty="0">
                <a:effectLst/>
                <a:latin typeface="Noto Sans KR"/>
              </a:rPr>
              <a:t>. NVIDIA P100 GPUs 8</a:t>
            </a:r>
            <a:r>
              <a:rPr lang="ko-KR" altLang="en-US" sz="2200" b="0" i="0" dirty="0">
                <a:effectLst/>
                <a:latin typeface="Noto Sans KR"/>
              </a:rPr>
              <a:t>대로 기본 모델은 </a:t>
            </a:r>
            <a:r>
              <a:rPr lang="en-US" altLang="ko-KR" sz="2200" b="0" i="0" dirty="0">
                <a:effectLst/>
                <a:latin typeface="Noto Sans KR"/>
              </a:rPr>
              <a:t>12</a:t>
            </a:r>
            <a:r>
              <a:rPr lang="ko-KR" altLang="en-US" sz="2200" b="0" i="0" dirty="0">
                <a:effectLst/>
                <a:latin typeface="Noto Sans KR"/>
              </a:rPr>
              <a:t>시간 동안을 </a:t>
            </a:r>
            <a:r>
              <a:rPr lang="en-US" altLang="ko-KR" sz="2200" b="0" i="0" dirty="0">
                <a:effectLst/>
                <a:latin typeface="Noto Sans KR"/>
              </a:rPr>
              <a:t>big </a:t>
            </a:r>
            <a:r>
              <a:rPr lang="ko-KR" altLang="en-US" sz="2200" b="0" i="0" dirty="0">
                <a:effectLst/>
                <a:latin typeface="Noto Sans KR"/>
              </a:rPr>
              <a:t>모델은 </a:t>
            </a:r>
            <a:r>
              <a:rPr lang="en-US" altLang="ko-KR" sz="2200" b="0" i="0" dirty="0">
                <a:effectLst/>
                <a:latin typeface="Noto Sans KR"/>
              </a:rPr>
              <a:t>3.5</a:t>
            </a:r>
            <a:r>
              <a:rPr lang="ko-KR" altLang="en-US" sz="2200" b="0" i="0" dirty="0">
                <a:effectLst/>
                <a:latin typeface="Noto Sans KR"/>
              </a:rPr>
              <a:t>일을 학습</a:t>
            </a:r>
            <a:br>
              <a:rPr lang="en-US" altLang="ko-KR" b="1" i="0" dirty="0">
                <a:solidFill>
                  <a:srgbClr val="000000"/>
                </a:solidFill>
                <a:effectLst/>
                <a:latin typeface="Noto Sans KR"/>
              </a:rPr>
            </a:br>
            <a:br>
              <a:rPr lang="en-US" altLang="ko-KR" dirty="0"/>
            </a:br>
            <a:endParaRPr lang="ko-KR" altLang="en-US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1E29B2-1736-4F5B-913B-C2A72D91D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" y="1157287"/>
            <a:ext cx="11858625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10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1400" b="0" i="0" dirty="0">
                <a:solidFill>
                  <a:srgbClr val="24292E"/>
                </a:solidFill>
                <a:effectLst/>
                <a:latin typeface="-apple-system"/>
              </a:rPr>
              <a:t>ACL 2017</a:t>
            </a:r>
            <a:br>
              <a:rPr lang="en-US" altLang="ko-KR" sz="1400" dirty="0"/>
            </a:br>
            <a:r>
              <a:rPr lang="en-US" altLang="ko-KR" sz="1400" b="0" i="0" dirty="0">
                <a:solidFill>
                  <a:srgbClr val="24292E"/>
                </a:solidFill>
                <a:effectLst/>
                <a:latin typeface="-apple-system"/>
              </a:rPr>
              <a:t>Google’s Multilingual Neural Machine Translation System: Enabling Zero-Shot Translation</a:t>
            </a:r>
            <a:br>
              <a:rPr lang="en-US" altLang="ko-KR" sz="1400" dirty="0"/>
            </a:br>
            <a:r>
              <a:rPr lang="en-US" altLang="ko-KR" sz="1400" b="0" i="0" dirty="0">
                <a:solidFill>
                  <a:srgbClr val="24292E"/>
                </a:solidFill>
                <a:effectLst/>
                <a:latin typeface="-apple-system"/>
              </a:rPr>
              <a:t>Melvin Johnson, Mike Schuster, Quoc V. Le, Maxim </a:t>
            </a:r>
            <a:r>
              <a:rPr lang="en-US" altLang="ko-KR" sz="1400" b="0" i="0" dirty="0" err="1">
                <a:solidFill>
                  <a:srgbClr val="24292E"/>
                </a:solidFill>
                <a:effectLst/>
                <a:latin typeface="-apple-system"/>
              </a:rPr>
              <a:t>Krikun</a:t>
            </a:r>
            <a:r>
              <a:rPr lang="en-US" altLang="ko-KR" sz="1400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en-US" altLang="ko-KR" sz="1400" b="0" i="0" dirty="0" err="1">
                <a:solidFill>
                  <a:srgbClr val="24292E"/>
                </a:solidFill>
                <a:effectLst/>
                <a:latin typeface="-apple-system"/>
              </a:rPr>
              <a:t>Yonghui</a:t>
            </a:r>
            <a:r>
              <a:rPr lang="en-US" altLang="ko-KR" sz="1400" b="0" i="0" dirty="0">
                <a:solidFill>
                  <a:srgbClr val="24292E"/>
                </a:solidFill>
                <a:effectLst/>
                <a:latin typeface="-apple-system"/>
              </a:rPr>
              <a:t> Wu, </a:t>
            </a:r>
            <a:r>
              <a:rPr lang="en-US" altLang="ko-KR" sz="1400" b="0" i="0" dirty="0" err="1">
                <a:solidFill>
                  <a:srgbClr val="24292E"/>
                </a:solidFill>
                <a:effectLst/>
                <a:latin typeface="-apple-system"/>
              </a:rPr>
              <a:t>Zhifeng</a:t>
            </a:r>
            <a:r>
              <a:rPr lang="en-US" altLang="ko-KR" sz="1400" b="0" i="0" dirty="0">
                <a:solidFill>
                  <a:srgbClr val="24292E"/>
                </a:solidFill>
                <a:effectLst/>
                <a:latin typeface="-apple-system"/>
              </a:rPr>
              <a:t> Chen, Nikhil </a:t>
            </a:r>
            <a:r>
              <a:rPr lang="en-US" altLang="ko-KR" sz="1400" b="0" i="0" dirty="0" err="1">
                <a:solidFill>
                  <a:srgbClr val="24292E"/>
                </a:solidFill>
                <a:effectLst/>
                <a:latin typeface="-apple-system"/>
              </a:rPr>
              <a:t>Thorat</a:t>
            </a:r>
            <a:r>
              <a:rPr lang="en-US" altLang="ko-KR" sz="1400" b="0" i="0" dirty="0">
                <a:solidFill>
                  <a:srgbClr val="24292E"/>
                </a:solidFill>
                <a:effectLst/>
                <a:latin typeface="-apple-system"/>
              </a:rPr>
              <a:t>, Fernanda </a:t>
            </a:r>
            <a:r>
              <a:rPr lang="en-US" altLang="ko-KR" sz="1400" b="0" i="0" dirty="0" err="1">
                <a:solidFill>
                  <a:srgbClr val="24292E"/>
                </a:solidFill>
                <a:effectLst/>
                <a:latin typeface="-apple-system"/>
              </a:rPr>
              <a:t>Viégas</a:t>
            </a:r>
            <a:r>
              <a:rPr lang="en-US" altLang="ko-KR" sz="1400" b="0" i="0" dirty="0">
                <a:solidFill>
                  <a:srgbClr val="24292E"/>
                </a:solidFill>
                <a:effectLst/>
                <a:latin typeface="-apple-system"/>
              </a:rPr>
              <a:t>, Martin Wattenberg, Greg </a:t>
            </a:r>
            <a:r>
              <a:rPr lang="en-US" altLang="ko-KR" sz="1400" b="0" i="0" dirty="0" err="1">
                <a:solidFill>
                  <a:srgbClr val="24292E"/>
                </a:solidFill>
                <a:effectLst/>
                <a:latin typeface="-apple-system"/>
              </a:rPr>
              <a:t>Corrado</a:t>
            </a:r>
            <a:r>
              <a:rPr lang="en-US" altLang="ko-KR" sz="1400" b="0" i="0" dirty="0">
                <a:solidFill>
                  <a:srgbClr val="24292E"/>
                </a:solidFill>
                <a:effectLst/>
                <a:latin typeface="-apple-system"/>
              </a:rPr>
              <a:t>, Macduff Hughes, Jeffrey Dean</a:t>
            </a:r>
            <a:br>
              <a:rPr lang="en-US" altLang="ko-KR" sz="1400" dirty="0"/>
            </a:br>
            <a:r>
              <a:rPr lang="en-US" altLang="ko-KR" sz="1400" b="0" i="0" dirty="0">
                <a:solidFill>
                  <a:srgbClr val="24292E"/>
                </a:solidFill>
                <a:effectLst/>
                <a:latin typeface="-apple-system"/>
              </a:rPr>
              <a:t>Google</a:t>
            </a:r>
            <a:endParaRPr lang="ko-KR" altLang="en-US" sz="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125C0-B07F-46CE-ADA0-3196BBFB6725}"/>
              </a:ext>
            </a:extLst>
          </p:cNvPr>
          <p:cNvSpPr txBox="1"/>
          <p:nvPr/>
        </p:nvSpPr>
        <p:spPr>
          <a:xfrm>
            <a:off x="1451579" y="2030552"/>
            <a:ext cx="9603275" cy="1670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단일 번역 시스템을 이용하여 복수의 언어 간의 번역을 가능하게 하는 수법을 제안한 논문</a:t>
            </a:r>
            <a:r>
              <a:rPr lang="en-US" altLang="ko-KR" dirty="0"/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입력 시퀀스의 시작에 타겟 언어를 지정하는 특정 토큰을 입력함으로써 기존의 </a:t>
            </a:r>
            <a:r>
              <a:rPr lang="en-US" altLang="ko-KR" dirty="0"/>
              <a:t>NMT </a:t>
            </a:r>
            <a:r>
              <a:rPr lang="ko-KR" altLang="en-US" dirty="0"/>
              <a:t>모델의 아키텍처를 수정할 필요 없이 </a:t>
            </a:r>
            <a:r>
              <a:rPr lang="en-US" altLang="ko-KR" dirty="0"/>
              <a:t>multilingual NMT</a:t>
            </a:r>
            <a:r>
              <a:rPr lang="ko-KR" altLang="en-US" dirty="0"/>
              <a:t>를 실현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8609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227E15-4CF6-40AC-B7C2-6694AAB79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altLang="ko-KR" sz="16600" dirty="0"/>
              <a:t>E.O.D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8241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29FBCD-5802-42A0-AF21-37A75DDFA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682173"/>
            <a:ext cx="9603275" cy="5161546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1.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단순성</a:t>
            </a:r>
            <a:b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</a:b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  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모델의 구조를 변경하지 않는 수법이므로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새로운 데이터를 추가하기 쉽고 타겟 언어만을 변경하여 새로운 번역쌍의 번역을 수행할 수 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 </a:t>
            </a:r>
          </a:p>
          <a:p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학습 과정도 변경되지 않으므로 단일 언어의 경우처럼 미니배치를 단순히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샘플링하여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학습시킬 수 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 </a:t>
            </a:r>
          </a:p>
          <a:p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구글에서는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100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개 이상의 언어 쌍에 대한 번역을 지원하나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이 번역쌍들을 단일 번역 모델로 구현하려면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100*100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개의 모델이 필요해 지므로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단일 모델을 이용한 번역은 생산 환경에 있어서 큰 메리트가 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3092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29FBCD-5802-42A0-AF21-37A75DDFA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682173"/>
            <a:ext cx="9603275" cy="5161546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2. low-resource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언어에 대한 성능 향상</a:t>
            </a:r>
            <a:b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</a:b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multilingual NMT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모델에 있어서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모든 파라미터들은 모든 언어쌍에 대해서 공유되므로 이러한 설정은 학습 과정 중 언어 경계를 뛰어넘어 일반화할 수 있게 해준다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0" indent="0">
              <a:buNone/>
            </a:pP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3. Zero-shot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번역</a:t>
            </a:r>
            <a:b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</a:b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 단일 모델을 이용한 모델의 엄청난 성과는 학습 과정 중 포함되어 있지 않던 조합의   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 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언어 쌍에 대해서도 번역이 가능하다는 것이다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 </a:t>
            </a:r>
          </a:p>
          <a:p>
            <a:pPr marL="0" indent="0">
              <a:buNone/>
            </a:pP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 이러한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zero-shot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언어쌍에 대해 약간의 데이터를 이용하여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추가학습하는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것만으로도  </a:t>
            </a:r>
            <a:endParaRPr lang="en-US" altLang="ko-KR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 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성능이 쉽게 올라갈 수 있다는 것을 확인했다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79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2000" b="1" i="0" dirty="0">
                <a:solidFill>
                  <a:srgbClr val="24292E"/>
                </a:solidFill>
                <a:effectLst/>
                <a:latin typeface="-apple-system"/>
              </a:rPr>
              <a:t>어떠한 수법을 사용하였는가</a:t>
            </a:r>
            <a:r>
              <a:rPr lang="en-US" altLang="ko-KR" sz="2000" b="1" i="0" dirty="0">
                <a:solidFill>
                  <a:srgbClr val="24292E"/>
                </a:solidFill>
                <a:effectLst/>
                <a:latin typeface="-apple-system"/>
              </a:rPr>
              <a:t>?</a:t>
            </a:r>
            <a:br>
              <a:rPr lang="en-US" altLang="ko-KR" sz="2000" b="1" i="0" dirty="0">
                <a:solidFill>
                  <a:srgbClr val="24292E"/>
                </a:solidFill>
                <a:effectLst/>
                <a:latin typeface="-apple-system"/>
              </a:rPr>
            </a:br>
            <a:r>
              <a:rPr lang="ko-KR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수법은 매우 단순하여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일반적인 인코더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-apple-system"/>
              </a:rPr>
              <a:t>-</a:t>
            </a:r>
            <a:r>
              <a:rPr lang="ko-KR" altLang="en-US" sz="2000" b="0" i="0" dirty="0" err="1">
                <a:solidFill>
                  <a:srgbClr val="24292E"/>
                </a:solidFill>
                <a:effectLst/>
                <a:latin typeface="-apple-system"/>
              </a:rPr>
              <a:t>디코더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 시스템에서 입력 시퀀스의 첫번째 토큰으로 타겟 언어를 나타내는 토큰을 추가하는 것이다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  <a:br>
              <a:rPr lang="ko-KR" altLang="en-US" sz="2000" dirty="0"/>
            </a:br>
            <a:r>
              <a:rPr lang="ko-KR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예를 들어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-apple-system"/>
              </a:rPr>
              <a:t>,</a:t>
            </a:r>
            <a:r>
              <a:rPr lang="en-US" altLang="ko-KR" sz="2000" b="0" i="0" dirty="0" err="1">
                <a:solidFill>
                  <a:srgbClr val="24292E"/>
                </a:solidFill>
                <a:effectLst/>
                <a:latin typeface="-apple-system"/>
              </a:rPr>
              <a:t>En</a:t>
            </a:r>
            <a:r>
              <a:rPr lang="en-US" altLang="ko-KR" sz="2000" b="0" i="0" dirty="0">
                <a:solidFill>
                  <a:srgbClr val="24292E"/>
                </a:solidFill>
                <a:effectLst/>
                <a:latin typeface="-apple-system"/>
              </a:rPr>
              <a:t>-&gt;Es</a:t>
            </a:r>
            <a:r>
              <a:rPr lang="ko-KR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의 번역의 경우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125C0-B07F-46CE-ADA0-3196BBFB6725}"/>
              </a:ext>
            </a:extLst>
          </p:cNvPr>
          <p:cNvSpPr txBox="1"/>
          <p:nvPr/>
        </p:nvSpPr>
        <p:spPr>
          <a:xfrm>
            <a:off x="1451579" y="4192896"/>
            <a:ext cx="9603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와 같이 수정한다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단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여기서 소스 언어는 지정하지 않고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모델이 자동으로 학습하게 한다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  <a:br>
              <a:rPr lang="ko-KR" altLang="en-US" dirty="0"/>
            </a:b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또한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언어 쌍들의 상대적인 비율을 조정하기 위해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언더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/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오버샘플링을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수행하고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lang="ko-KR" altLang="en-US" b="0" i="0" dirty="0" err="1">
                <a:solidFill>
                  <a:srgbClr val="24292E"/>
                </a:solidFill>
                <a:effectLst/>
                <a:latin typeface="-apple-system"/>
              </a:rPr>
              <a:t>미지어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 처리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/ 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계산 효율을 위한 어휘 제한을 위해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shared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-apple-system"/>
              </a:rPr>
              <a:t>wordpiece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 model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을 이용한다 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(BPE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를 이용한 </a:t>
            </a:r>
            <a:r>
              <a:rPr lang="en-US" altLang="ko-KR" b="0" i="0" dirty="0" err="1">
                <a:solidFill>
                  <a:srgbClr val="24292E"/>
                </a:solidFill>
                <a:effectLst/>
                <a:latin typeface="-apple-system"/>
              </a:rPr>
              <a:t>subword</a:t>
            </a:r>
            <a:r>
              <a:rPr lang="ko-KR" altLang="en-US" b="0" i="0" dirty="0">
                <a:solidFill>
                  <a:srgbClr val="24292E"/>
                </a:solidFill>
                <a:effectLst/>
                <a:latin typeface="-apple-system"/>
              </a:rPr>
              <a:t>와 유사</a:t>
            </a:r>
            <a:r>
              <a:rPr lang="en-US" altLang="ko-KR" b="0" i="0" dirty="0">
                <a:solidFill>
                  <a:srgbClr val="24292E"/>
                </a:solidFill>
                <a:effectLst/>
                <a:latin typeface="-apple-system"/>
              </a:rPr>
              <a:t>).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59D473-1842-429E-9106-F8B83C13B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8" y="2040709"/>
            <a:ext cx="9098669" cy="18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50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7B126-56F5-4113-9281-CBC8F157B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b="1" i="0" dirty="0">
                <a:solidFill>
                  <a:srgbClr val="24292E"/>
                </a:solidFill>
                <a:effectLst/>
                <a:latin typeface="-apple-system"/>
              </a:rPr>
              <a:t>검증</a:t>
            </a:r>
            <a:br>
              <a:rPr lang="ko-KR" altLang="en-US" b="1" i="0" dirty="0">
                <a:solidFill>
                  <a:srgbClr val="24292E"/>
                </a:solidFill>
                <a:effectLst/>
                <a:latin typeface="-apple-system"/>
              </a:rPr>
            </a:b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125C0-B07F-46CE-ADA0-3196BBFB6725}"/>
              </a:ext>
            </a:extLst>
          </p:cNvPr>
          <p:cNvSpPr txBox="1"/>
          <p:nvPr/>
        </p:nvSpPr>
        <p:spPr>
          <a:xfrm>
            <a:off x="1451579" y="1943465"/>
            <a:ext cx="96032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실험에 사용한 데이터셋으로는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WMT'14 </a:t>
            </a:r>
            <a:r>
              <a:rPr lang="en-US" altLang="ko-KR" dirty="0" err="1"/>
              <a:t>En</a:t>
            </a:r>
            <a:r>
              <a:rPr lang="en-US" altLang="ko-KR" dirty="0"/>
              <a:t>-&gt;Fr</a:t>
            </a:r>
            <a:r>
              <a:rPr lang="ko-KR" altLang="en-US" dirty="0"/>
              <a:t>와 </a:t>
            </a:r>
            <a:r>
              <a:rPr lang="en-US" altLang="ko-KR" dirty="0" err="1"/>
              <a:t>En</a:t>
            </a:r>
            <a:r>
              <a:rPr lang="en-US" altLang="ko-KR" dirty="0"/>
              <a:t>-&gt;De</a:t>
            </a:r>
            <a:r>
              <a:rPr lang="ko-KR" altLang="en-US" dirty="0"/>
              <a:t>를 이용하여 모델을 훈련시키고</a:t>
            </a:r>
            <a:r>
              <a:rPr lang="en-US" altLang="ko-KR" dirty="0"/>
              <a:t>, </a:t>
            </a:r>
            <a:r>
              <a:rPr lang="en-US" altLang="ko-KR" dirty="0" err="1"/>
              <a:t>newstest</a:t>
            </a:r>
            <a:r>
              <a:rPr lang="ko-KR" altLang="en-US" dirty="0"/>
              <a:t>셋을 이용하여 모델을 테스트했다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매우 다른 언어적 특징을 갖는 언어 쌍 </a:t>
            </a:r>
            <a:r>
              <a:rPr lang="en-US" altLang="ko-KR" dirty="0"/>
              <a:t>(</a:t>
            </a:r>
            <a:r>
              <a:rPr lang="en-US" altLang="ko-KR" dirty="0" err="1"/>
              <a:t>En</a:t>
            </a:r>
            <a:r>
              <a:rPr lang="en-US" altLang="ko-KR" dirty="0"/>
              <a:t>&lt;-&gt;Ja, </a:t>
            </a:r>
            <a:r>
              <a:rPr lang="en-US" altLang="ko-KR" dirty="0" err="1"/>
              <a:t>En</a:t>
            </a:r>
            <a:r>
              <a:rPr lang="en-US" altLang="ko-KR" dirty="0"/>
              <a:t>&lt;-&gt;Ko, </a:t>
            </a:r>
            <a:r>
              <a:rPr lang="en-US" altLang="ko-KR" dirty="0" err="1"/>
              <a:t>En</a:t>
            </a:r>
            <a:r>
              <a:rPr lang="en-US" altLang="ko-KR" dirty="0"/>
              <a:t>&lt;-&gt;Es, </a:t>
            </a:r>
            <a:r>
              <a:rPr lang="en-US" altLang="ko-KR" dirty="0" err="1"/>
              <a:t>En</a:t>
            </a:r>
            <a:r>
              <a:rPr lang="en-US" altLang="ko-KR" dirty="0"/>
              <a:t>&lt;-&gt;Pt)</a:t>
            </a:r>
            <a:r>
              <a:rPr lang="ko-KR" altLang="en-US" dirty="0"/>
              <a:t>에 대한 실험을 위해 </a:t>
            </a:r>
            <a:r>
              <a:rPr lang="en-US" altLang="ko-KR" dirty="0"/>
              <a:t>WMT </a:t>
            </a:r>
            <a:r>
              <a:rPr lang="ko-KR" altLang="en-US" dirty="0"/>
              <a:t>데이터셋의 </a:t>
            </a:r>
            <a:r>
              <a:rPr lang="en-US" altLang="ko-KR" dirty="0"/>
              <a:t>10~100</a:t>
            </a:r>
            <a:r>
              <a:rPr lang="ko-KR" altLang="en-US" dirty="0"/>
              <a:t>배 이상의 규모를 갖는 구글 내부의 데이터셋을 사용하였다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언어쌍에 대한 훈련 데이터의 양의 영향을 알아보기 위해</a:t>
            </a:r>
            <a:r>
              <a:rPr lang="en-US" altLang="ko-KR" dirty="0"/>
              <a:t>, </a:t>
            </a:r>
            <a:r>
              <a:rPr lang="ko-KR" altLang="en-US" dirty="0"/>
              <a:t>오버 샘플링을 하여 언어 쌍의 사이즈를 같게 만든 모델과 데이터 사이즈를 변경하지 않은 </a:t>
            </a:r>
            <a:r>
              <a:rPr lang="en-US" altLang="ko-KR" dirty="0"/>
              <a:t>2</a:t>
            </a:r>
            <a:r>
              <a:rPr lang="ko-KR" altLang="en-US" dirty="0"/>
              <a:t>가지 수법을 비교했다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실험은 다음과 같은 총 </a:t>
            </a:r>
            <a:r>
              <a:rPr lang="en-US" altLang="ko-KR" dirty="0"/>
              <a:t>3</a:t>
            </a:r>
            <a:r>
              <a:rPr lang="ko-KR" altLang="en-US" dirty="0"/>
              <a:t>개의 경우에 대해서 수행했다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1) many to one 2) one to many 3) many to many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3567930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{D56B7B04-B8E6-4828-B5A9-3E4E14C452A4}tf10001114</Template>
  <TotalTime>1330</TotalTime>
  <Words>2204</Words>
  <Application>Microsoft Office PowerPoint</Application>
  <PresentationFormat>와이드스크린</PresentationFormat>
  <Paragraphs>219</Paragraphs>
  <Slides>50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6" baseType="lpstr">
      <vt:lpstr>-apple-system</vt:lpstr>
      <vt:lpstr>Noto Sans KR</vt:lpstr>
      <vt:lpstr>맑은 고딕</vt:lpstr>
      <vt:lpstr>Arial</vt:lpstr>
      <vt:lpstr>Gill Sans MT</vt:lpstr>
      <vt:lpstr>갤러리</vt:lpstr>
      <vt:lpstr>11장 신경망 기계번역 심화 주제</vt:lpstr>
      <vt:lpstr>제로샷 학습이란? 훈련데이터가 거의 또는 전혀 없어도 유용한 패턴 인식을 가능하게 하는 것</vt:lpstr>
      <vt:lpstr> 객체 인식 애플리케이션을 더 다양하게 만들 수 있는 다음과 같은 기능 지원</vt:lpstr>
      <vt:lpstr> 제로 샷 학습을 가능하게 하는 것</vt:lpstr>
      <vt:lpstr>ACL 2017 Google’s Multilingual Neural Machine Translation System: Enabling Zero-Shot Translation Melvin Johnson, Mike Schuster, Quoc V. Le, Maxim Krikun, Yonghui Wu, Zhifeng Chen, Nikhil Thorat, Fernanda Viégas, Martin Wattenberg, Greg Corrado, Macduff Hughes, Jeffrey Dean Google</vt:lpstr>
      <vt:lpstr>PowerPoint 프레젠테이션</vt:lpstr>
      <vt:lpstr>PowerPoint 프레젠테이션</vt:lpstr>
      <vt:lpstr>어떠한 수법을 사용하였는가? 수법은 매우 단순하여, 일반적인 인코더-디코더 시스템에서 입력 시퀀스의 첫번째 토큰으로 타겟 언어를 나타내는 토큰을 추가하는 것이다. 예를 들어,En-&gt;Es의 번역의 경우</vt:lpstr>
      <vt:lpstr>검증 </vt:lpstr>
      <vt:lpstr>1. Many to One 복수의 소스 언어로부터 단일 타켓 언어로의 번역. </vt:lpstr>
      <vt:lpstr>2. One to Many 단일 소스 언어로부터 복수의 타겟 언어로의 번역.</vt:lpstr>
      <vt:lpstr>3. Many to Many 복수의 소스 언어로부터 복수의 타겟 언어로의 번역. </vt:lpstr>
      <vt:lpstr>3. 제로샷 번역 테스트 Pt&lt;-&gt;Es를 이용한 zero-shot translation 실험을 수행 </vt:lpstr>
      <vt:lpstr>다른 활용 방안 </vt:lpstr>
      <vt:lpstr>단일 언어 코퍼스 활용 번역 시스템을 훈련하려면 다량의 병렬 코퍼스가 필요함. 최소 300만 문장 쌍이 있어야 함.</vt:lpstr>
      <vt:lpstr>더미 문장 활용 </vt:lpstr>
      <vt:lpstr>반대 방향 번역기 활용</vt:lpstr>
      <vt:lpstr>트랜스포머  - Attention is all you need</vt:lpstr>
      <vt:lpstr> Encoder와 Decoder는 각각 6개의 층으로 구성</vt:lpstr>
      <vt:lpstr>트랜스포머  - Attention is all you need</vt:lpstr>
      <vt:lpstr>INPUT </vt:lpstr>
      <vt:lpstr>PowerPoint 프레젠테이션</vt:lpstr>
      <vt:lpstr>PowerPoint 프레젠테이션</vt:lpstr>
      <vt:lpstr>PowerPoint 프레젠테이션</vt:lpstr>
      <vt:lpstr>트랜스포머의 인코더와 디코더를 이루는 서브모듈은 다음과 같이 3가지로 나뉨</vt:lpstr>
      <vt:lpstr>PowerPoint 프레젠테이션</vt:lpstr>
      <vt:lpstr>Encoder </vt:lpstr>
      <vt:lpstr>PowerPoint 프레젠테이션</vt:lpstr>
      <vt:lpstr>PowerPoint 프레젠테이션</vt:lpstr>
      <vt:lpstr>PowerPoint 프레젠테이션</vt:lpstr>
      <vt:lpstr>DEcoder </vt:lpstr>
      <vt:lpstr>PowerPoint 프레젠테이션</vt:lpstr>
      <vt:lpstr>PowerPoint 프레젠테이션</vt:lpstr>
      <vt:lpstr>PowerPoint 프레젠테이션</vt:lpstr>
      <vt:lpstr>Multi-Head Attention   </vt:lpstr>
      <vt:lpstr>Multi-head / Scaled Dot-Product Attention  </vt:lpstr>
      <vt:lpstr> 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Why Self-Attention 매번 입력 문장에서 각 단어가 다른 어떤 단어와 연관성이 높은지 계산할 수 있음. </vt:lpstr>
      <vt:lpstr>PowerPoint 프레젠테이션</vt:lpstr>
      <vt:lpstr> 예를 들어 여기서 it’s가 지칭하는 부분들이 얼마나 유사한지를 시각화하여 문장 내에서의 관계를 해석할 수 있음.  </vt:lpstr>
      <vt:lpstr> WMT 2014 English-German dataset을 사용. NVIDIA P100 GPUs 8대로 기본 모델은 12시간 동안을 big 모델은 3.5일을 학습  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8장 텍스트 분류</dc:title>
  <dc:creator>권 오균</dc:creator>
  <cp:lastModifiedBy>권 오균</cp:lastModifiedBy>
  <cp:revision>71</cp:revision>
  <dcterms:created xsi:type="dcterms:W3CDTF">2021-02-13T10:04:44Z</dcterms:created>
  <dcterms:modified xsi:type="dcterms:W3CDTF">2021-03-20T11:12:37Z</dcterms:modified>
</cp:coreProperties>
</file>